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4"/>
  </p:notesMasterIdLst>
  <p:sldIdLst>
    <p:sldId id="256" r:id="rId2"/>
    <p:sldId id="270" r:id="rId3"/>
    <p:sldId id="272" r:id="rId4"/>
    <p:sldId id="278" r:id="rId5"/>
    <p:sldId id="271" r:id="rId6"/>
    <p:sldId id="262" r:id="rId7"/>
    <p:sldId id="263" r:id="rId8"/>
    <p:sldId id="276" r:id="rId9"/>
    <p:sldId id="274" r:id="rId10"/>
    <p:sldId id="260" r:id="rId11"/>
    <p:sldId id="257" r:id="rId12"/>
    <p:sldId id="275" r:id="rId13"/>
    <p:sldId id="258" r:id="rId14"/>
    <p:sldId id="259" r:id="rId15"/>
    <p:sldId id="261" r:id="rId16"/>
    <p:sldId id="265" r:id="rId17"/>
    <p:sldId id="264" r:id="rId18"/>
    <p:sldId id="266" r:id="rId19"/>
    <p:sldId id="268" r:id="rId20"/>
    <p:sldId id="267" r:id="rId21"/>
    <p:sldId id="269"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259" autoAdjust="0"/>
  </p:normalViewPr>
  <p:slideViewPr>
    <p:cSldViewPr snapToGrid="0">
      <p:cViewPr>
        <p:scale>
          <a:sx n="75" d="100"/>
          <a:sy n="75" d="100"/>
        </p:scale>
        <p:origin x="1896" y="34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0820F-3C26-4647-87C1-C5DDD5A402FB}" type="datetimeFigureOut">
              <a:rPr lang="en-AU" smtClean="0"/>
              <a:t>6/10/2014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0FA3A-FD78-4825-9D3E-2CECEC4B1887}" type="slidenum">
              <a:rPr lang="en-AU" smtClean="0"/>
              <a:t>‹#›</a:t>
            </a:fld>
            <a:endParaRPr lang="en-AU"/>
          </a:p>
        </p:txBody>
      </p:sp>
    </p:spTree>
    <p:extLst>
      <p:ext uri="{BB962C8B-B14F-4D97-AF65-F5344CB8AC3E}">
        <p14:creationId xmlns:p14="http://schemas.microsoft.com/office/powerpoint/2010/main" val="3657981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ABB0FA3A-FD78-4825-9D3E-2CECEC4B1887}" type="slidenum">
              <a:rPr lang="en-AU" smtClean="0"/>
              <a:t>1</a:t>
            </a:fld>
            <a:endParaRPr lang="en-AU"/>
          </a:p>
        </p:txBody>
      </p:sp>
    </p:spTree>
    <p:extLst>
      <p:ext uri="{BB962C8B-B14F-4D97-AF65-F5344CB8AC3E}">
        <p14:creationId xmlns:p14="http://schemas.microsoft.com/office/powerpoint/2010/main" val="226503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Note the first picture</a:t>
            </a:r>
            <a:r>
              <a:rPr lang="en-AU" baseline="0" dirty="0" smtClean="0"/>
              <a:t> is not actually of this system it is a contact lens that google worked on previously.</a:t>
            </a:r>
          </a:p>
          <a:p>
            <a:endParaRPr lang="en-AU" baseline="0" dirty="0" smtClean="0"/>
          </a:p>
          <a:p>
            <a:r>
              <a:rPr lang="en-AU" baseline="0" dirty="0" smtClean="0"/>
              <a:t>It is intended that this system will contain a micro-camera allowing it to perform similarly to the current implementation of Google Glass. The method of controlling the lens is quite different from google glass. Instead of using voice control the system will use a combination of specific blinking patterns.</a:t>
            </a:r>
          </a:p>
          <a:p>
            <a:endParaRPr lang="en-AU" baseline="0" dirty="0" smtClean="0"/>
          </a:p>
          <a:p>
            <a:r>
              <a:rPr lang="en-AU" baseline="0" dirty="0" smtClean="0"/>
              <a:t>It is intended that blind people may be able to use the device so that it could warn them of specific situations. For example they may be approaching an intersection.</a:t>
            </a:r>
            <a:endParaRPr lang="en-AU" dirty="0" smtClean="0"/>
          </a:p>
          <a:p>
            <a:endParaRPr lang="en-AU" dirty="0" smtClean="0"/>
          </a:p>
          <a:p>
            <a:r>
              <a:rPr lang="en-AU" dirty="0" smtClean="0"/>
              <a:t>http://oneherald.com.au/google-patents-smart-contact-lens-system/</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12</a:t>
            </a:fld>
            <a:endParaRPr lang="en-AU"/>
          </a:p>
        </p:txBody>
      </p:sp>
    </p:spTree>
    <p:extLst>
      <p:ext uri="{BB962C8B-B14F-4D97-AF65-F5344CB8AC3E}">
        <p14:creationId xmlns:p14="http://schemas.microsoft.com/office/powerpoint/2010/main" val="1123315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patent</a:t>
            </a:r>
            <a:r>
              <a:rPr lang="en-AU" baseline="0" dirty="0" smtClean="0"/>
              <a:t> was taken out by Motorola Mobility </a:t>
            </a:r>
            <a:r>
              <a:rPr lang="en-AU" baseline="0" dirty="0" err="1" smtClean="0"/>
              <a:t>LIc</a:t>
            </a:r>
            <a:endParaRPr lang="en-AU" dirty="0" smtClean="0"/>
          </a:p>
          <a:p>
            <a:endParaRPr lang="en-AU" dirty="0" smtClean="0"/>
          </a:p>
          <a:p>
            <a:r>
              <a:rPr lang="en-AU" dirty="0" smtClean="0"/>
              <a:t>The electronic tattoo</a:t>
            </a:r>
            <a:r>
              <a:rPr lang="en-AU" baseline="0" dirty="0" smtClean="0"/>
              <a:t> contains an embedded microphone, a transceiver for wireless communication and a power supply.</a:t>
            </a:r>
          </a:p>
          <a:p>
            <a:endParaRPr lang="en-AU" baseline="0" dirty="0" smtClean="0"/>
          </a:p>
          <a:p>
            <a:r>
              <a:rPr lang="en-AU" baseline="0" dirty="0" smtClean="0"/>
              <a:t>System is capable of receiving an initiation or energizing signal from a Mobile Communications Device upon which it will initiate reception of an audio stream and transmit it to said device.</a:t>
            </a:r>
            <a:endParaRPr lang="en-AU" dirty="0" smtClean="0"/>
          </a:p>
          <a:p>
            <a:endParaRPr lang="en-AU" dirty="0" smtClean="0"/>
          </a:p>
          <a:p>
            <a:r>
              <a:rPr lang="en-AU" dirty="0" smtClean="0"/>
              <a:t>It</a:t>
            </a:r>
            <a:r>
              <a:rPr lang="en-AU" baseline="0" dirty="0" smtClean="0"/>
              <a:t> is intended that the system will be charged by these initialisation signals charging a battery within the device. It may therefore involve holding a device to your throat to charge via NFC or Bluetooth.</a:t>
            </a:r>
          </a:p>
          <a:p>
            <a:endParaRPr lang="en-AU" baseline="0" dirty="0" smtClean="0"/>
          </a:p>
          <a:p>
            <a:r>
              <a:rPr lang="en-AU" baseline="0" dirty="0" smtClean="0"/>
              <a:t>Main communications with the device will be done with Bluetooth.</a:t>
            </a:r>
            <a:endParaRPr lang="en-AU" dirty="0" smtClean="0"/>
          </a:p>
          <a:p>
            <a:endParaRPr lang="en-AU" dirty="0" smtClean="0"/>
          </a:p>
          <a:p>
            <a:r>
              <a:rPr lang="en-AU" dirty="0" smtClean="0"/>
              <a:t>http://www.google.com/patents/WO2013166377A1?cl=en</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13</a:t>
            </a:fld>
            <a:endParaRPr lang="en-AU"/>
          </a:p>
        </p:txBody>
      </p:sp>
    </p:spTree>
    <p:extLst>
      <p:ext uri="{BB962C8B-B14F-4D97-AF65-F5344CB8AC3E}">
        <p14:creationId xmlns:p14="http://schemas.microsoft.com/office/powerpoint/2010/main" val="4273367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When parsing search requests</a:t>
            </a:r>
            <a:r>
              <a:rPr lang="en-AU" baseline="0" dirty="0" smtClean="0"/>
              <a:t> the environmental conditions will be considered.</a:t>
            </a:r>
          </a:p>
          <a:p>
            <a:endParaRPr lang="en-AU" baseline="0" dirty="0" smtClean="0"/>
          </a:p>
          <a:p>
            <a:r>
              <a:rPr lang="en-AU" baseline="0" dirty="0" smtClean="0"/>
              <a:t>As an example when one enters a hot dry room one may be directed to more favourable conditions as part of targeted advertising.</a:t>
            </a:r>
          </a:p>
          <a:p>
            <a:endParaRPr lang="en-AU" baseline="0" dirty="0" smtClean="0"/>
          </a:p>
          <a:p>
            <a:r>
              <a:rPr lang="en-AU" baseline="0" dirty="0" smtClean="0"/>
              <a:t>Of course this is owned by Google.</a:t>
            </a:r>
          </a:p>
          <a:p>
            <a:endParaRPr lang="en-AU" dirty="0" smtClean="0"/>
          </a:p>
          <a:p>
            <a:r>
              <a:rPr lang="en-AU" dirty="0" smtClean="0"/>
              <a:t>http://www.google.com/patents/US8138930</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14</a:t>
            </a:fld>
            <a:endParaRPr lang="en-AU"/>
          </a:p>
        </p:txBody>
      </p:sp>
    </p:spTree>
    <p:extLst>
      <p:ext uri="{BB962C8B-B14F-4D97-AF65-F5344CB8AC3E}">
        <p14:creationId xmlns:p14="http://schemas.microsoft.com/office/powerpoint/2010/main" val="1165560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An introduction</a:t>
            </a:r>
            <a:r>
              <a:rPr lang="en-AU" baseline="0" dirty="0" smtClean="0"/>
              <a:t> to Microfluidics. </a:t>
            </a:r>
          </a:p>
          <a:p>
            <a:endParaRPr lang="en-AU" baseline="0" dirty="0" smtClean="0"/>
          </a:p>
          <a:p>
            <a:r>
              <a:rPr lang="en-AU" dirty="0" smtClean="0"/>
              <a:t>These are basically just</a:t>
            </a:r>
            <a:r>
              <a:rPr lang="en-AU" baseline="0" dirty="0" smtClean="0"/>
              <a:t> plastic like chips with channels etched in them that allow fluid to flow or mix in a prescribed fashion. </a:t>
            </a:r>
          </a:p>
          <a:p>
            <a:endParaRPr lang="en-AU" baseline="0" dirty="0" smtClean="0"/>
          </a:p>
          <a:p>
            <a:r>
              <a:rPr lang="en-AU" baseline="0" dirty="0" smtClean="0"/>
              <a:t>At the moment this is mostly equivalent to ASIX chips with the system performing one unchangeable function</a:t>
            </a:r>
            <a:r>
              <a:rPr lang="en-AU" baseline="0" dirty="0" smtClean="0"/>
              <a:t>.</a:t>
            </a:r>
          </a:p>
          <a:p>
            <a:endParaRPr lang="en-AU" baseline="0" dirty="0" smtClean="0"/>
          </a:p>
          <a:p>
            <a:r>
              <a:rPr lang="en-AU" baseline="0" dirty="0" smtClean="0"/>
              <a:t>These are often referred to as a Lab on Chip.</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16</a:t>
            </a:fld>
            <a:endParaRPr lang="en-AU"/>
          </a:p>
        </p:txBody>
      </p:sp>
    </p:spTree>
    <p:extLst>
      <p:ext uri="{BB962C8B-B14F-4D97-AF65-F5344CB8AC3E}">
        <p14:creationId xmlns:p14="http://schemas.microsoft.com/office/powerpoint/2010/main" val="410691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a:t>
            </a:r>
            <a:r>
              <a:rPr lang="en-AU" baseline="0" dirty="0" smtClean="0"/>
              <a:t> tracks are roughly equivalent electric connections.</a:t>
            </a:r>
          </a:p>
          <a:p>
            <a:endParaRPr lang="en-AU" baseline="0" dirty="0" smtClean="0"/>
          </a:p>
          <a:p>
            <a:r>
              <a:rPr lang="en-AU" baseline="0" dirty="0" smtClean="0"/>
              <a:t>The systems can involve Mixers, Latches, Valves and Multiplexors among other primitive structures.</a:t>
            </a:r>
          </a:p>
          <a:p>
            <a:endParaRPr lang="en-AU" baseline="0" dirty="0" smtClean="0"/>
          </a:p>
          <a:p>
            <a:r>
              <a:rPr lang="en-AU" baseline="0" dirty="0" smtClean="0"/>
              <a:t>Note the final image is quite similar to an FPGA design with multiple blocks that can be programmed for specific situations.</a:t>
            </a:r>
          </a:p>
          <a:p>
            <a:endParaRPr lang="en-AU" baseline="0" dirty="0" smtClean="0"/>
          </a:p>
          <a:p>
            <a:r>
              <a:rPr lang="en-AU" baseline="0" dirty="0" smtClean="0"/>
              <a:t>For more information see Programmable Microfluidics – Bill </a:t>
            </a:r>
            <a:r>
              <a:rPr lang="en-AU" baseline="0" dirty="0" err="1" smtClean="0"/>
              <a:t>Thies</a:t>
            </a:r>
            <a:r>
              <a:rPr lang="en-AU" baseline="0" dirty="0" smtClean="0"/>
              <a:t> http://web.stanford.edu/class/ee380/Abstracts/071003-slides.pdf</a:t>
            </a:r>
          </a:p>
          <a:p>
            <a:r>
              <a:rPr lang="en-AU" baseline="0" dirty="0" smtClean="0"/>
              <a:t>Computer Science and Artificial Intelligence Laboratory MIT</a:t>
            </a:r>
          </a:p>
          <a:p>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17</a:t>
            </a:fld>
            <a:endParaRPr lang="en-AU"/>
          </a:p>
        </p:txBody>
      </p:sp>
    </p:spTree>
    <p:extLst>
      <p:ext uri="{BB962C8B-B14F-4D97-AF65-F5344CB8AC3E}">
        <p14:creationId xmlns:p14="http://schemas.microsoft.com/office/powerpoint/2010/main" val="99380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As</a:t>
            </a:r>
            <a:r>
              <a:rPr lang="en-AU" baseline="0" dirty="0" smtClean="0"/>
              <a:t> an extension of this ASIX like design computer scientists are currently attempting to create universal synthesises and compilers allowing these chips to be reprogrammable like FPGAs. This is both being approached with gate level design and with a C like compiler</a:t>
            </a:r>
            <a:r>
              <a:rPr lang="en-AU" baseline="0" dirty="0" smtClean="0"/>
              <a:t>.</a:t>
            </a:r>
          </a:p>
          <a:p>
            <a:endParaRPr lang="en-AU" baseline="0" dirty="0" smtClean="0"/>
          </a:p>
          <a:p>
            <a:r>
              <a:rPr lang="en-AU" baseline="0" dirty="0" smtClean="0"/>
              <a:t>It is intended that the actuators would be controlled using pneumatic pumps allowing the membrane to be firmly pressed against the track. This is an electronically addressable tactile actuator.</a:t>
            </a:r>
          </a:p>
          <a:p>
            <a:endParaRPr lang="en-AU" baseline="0" dirty="0" smtClean="0"/>
          </a:p>
          <a:p>
            <a:r>
              <a:rPr lang="en-AU" baseline="0" dirty="0" smtClean="0"/>
              <a:t>http://www.google.com/patents/WO2004081741A2?cl=en</a:t>
            </a:r>
          </a:p>
        </p:txBody>
      </p:sp>
      <p:sp>
        <p:nvSpPr>
          <p:cNvPr id="4" name="Slide Number Placeholder 3"/>
          <p:cNvSpPr>
            <a:spLocks noGrp="1"/>
          </p:cNvSpPr>
          <p:nvPr>
            <p:ph type="sldNum" sz="quarter" idx="10"/>
          </p:nvPr>
        </p:nvSpPr>
        <p:spPr/>
        <p:txBody>
          <a:bodyPr/>
          <a:lstStyle/>
          <a:p>
            <a:fld id="{ABB0FA3A-FD78-4825-9D3E-2CECEC4B1887}" type="slidenum">
              <a:rPr lang="en-AU" smtClean="0"/>
              <a:t>18</a:t>
            </a:fld>
            <a:endParaRPr lang="en-AU"/>
          </a:p>
        </p:txBody>
      </p:sp>
    </p:spTree>
    <p:extLst>
      <p:ext uri="{BB962C8B-B14F-4D97-AF65-F5344CB8AC3E}">
        <p14:creationId xmlns:p14="http://schemas.microsoft.com/office/powerpoint/2010/main" val="666104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As an alternative to the previously presented</a:t>
            </a:r>
            <a:r>
              <a:rPr lang="en-AU" baseline="0" dirty="0" smtClean="0"/>
              <a:t> Tactile Actuators.</a:t>
            </a:r>
            <a:endParaRPr lang="en-AU" dirty="0" smtClean="0"/>
          </a:p>
          <a:p>
            <a:endParaRPr lang="en-AU" dirty="0" smtClean="0"/>
          </a:p>
          <a:p>
            <a:r>
              <a:rPr lang="en-AU" dirty="0" err="1" smtClean="0"/>
              <a:t>Dielectrophoresis</a:t>
            </a:r>
            <a:r>
              <a:rPr lang="en-AU" baseline="0" dirty="0" smtClean="0"/>
              <a:t> is a method by which a force can be exerted on a particle (charged or uncharged) using a non-uniform electric field. It depends strongly on the frequency of field and the properties of the medium</a:t>
            </a:r>
            <a:r>
              <a:rPr lang="en-AU" baseline="0" dirty="0" smtClean="0"/>
              <a:t>.</a:t>
            </a:r>
          </a:p>
          <a:p>
            <a:endParaRPr lang="en-AU" baseline="0" dirty="0" smtClean="0"/>
          </a:p>
          <a:p>
            <a:r>
              <a:rPr lang="en-AU" baseline="0" dirty="0" smtClean="0"/>
              <a:t>This system works by using multiple frequency scalable electromagnetic fields. Adjusting the frequency of each field and temporally spacing them by a phase angle the system creates a </a:t>
            </a:r>
            <a:r>
              <a:rPr lang="en-AU" baseline="0" dirty="0" err="1" smtClean="0"/>
              <a:t>flowpath</a:t>
            </a:r>
            <a:r>
              <a:rPr lang="en-AU" baseline="0" dirty="0" smtClean="0"/>
              <a:t>.</a:t>
            </a:r>
          </a:p>
          <a:p>
            <a:endParaRPr lang="en-AU" baseline="0" dirty="0" smtClean="0"/>
          </a:p>
          <a:p>
            <a:r>
              <a:rPr lang="en-AU" dirty="0" smtClean="0"/>
              <a:t>http://www.google.com.au/patents/US8470151</a:t>
            </a:r>
          </a:p>
        </p:txBody>
      </p:sp>
      <p:sp>
        <p:nvSpPr>
          <p:cNvPr id="4" name="Slide Number Placeholder 3"/>
          <p:cNvSpPr>
            <a:spLocks noGrp="1"/>
          </p:cNvSpPr>
          <p:nvPr>
            <p:ph type="sldNum" sz="quarter" idx="10"/>
          </p:nvPr>
        </p:nvSpPr>
        <p:spPr/>
        <p:txBody>
          <a:bodyPr/>
          <a:lstStyle/>
          <a:p>
            <a:fld id="{ABB0FA3A-FD78-4825-9D3E-2CECEC4B1887}" type="slidenum">
              <a:rPr lang="en-AU" smtClean="0"/>
              <a:t>19</a:t>
            </a:fld>
            <a:endParaRPr lang="en-AU"/>
          </a:p>
        </p:txBody>
      </p:sp>
    </p:spTree>
    <p:extLst>
      <p:ext uri="{BB962C8B-B14F-4D97-AF65-F5344CB8AC3E}">
        <p14:creationId xmlns:p14="http://schemas.microsoft.com/office/powerpoint/2010/main" val="1153002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Note</a:t>
            </a:r>
            <a:r>
              <a:rPr lang="en-AU" baseline="0" dirty="0" smtClean="0"/>
              <a:t> this sought of system has lots of parallels with FPGAs design.</a:t>
            </a:r>
          </a:p>
          <a:p>
            <a:endParaRPr lang="en-AU" baseline="0" dirty="0" smtClean="0"/>
          </a:p>
          <a:p>
            <a:r>
              <a:rPr lang="en-AU" baseline="0" dirty="0" smtClean="0"/>
              <a:t>Particular caution has to be taken when setting up timing.</a:t>
            </a:r>
          </a:p>
        </p:txBody>
      </p:sp>
      <p:sp>
        <p:nvSpPr>
          <p:cNvPr id="4" name="Slide Number Placeholder 3"/>
          <p:cNvSpPr>
            <a:spLocks noGrp="1"/>
          </p:cNvSpPr>
          <p:nvPr>
            <p:ph type="sldNum" sz="quarter" idx="10"/>
          </p:nvPr>
        </p:nvSpPr>
        <p:spPr/>
        <p:txBody>
          <a:bodyPr/>
          <a:lstStyle/>
          <a:p>
            <a:fld id="{ABB0FA3A-FD78-4825-9D3E-2CECEC4B1887}" type="slidenum">
              <a:rPr lang="en-AU" smtClean="0"/>
              <a:t>20</a:t>
            </a:fld>
            <a:endParaRPr lang="en-AU"/>
          </a:p>
        </p:txBody>
      </p:sp>
    </p:spTree>
    <p:extLst>
      <p:ext uri="{BB962C8B-B14F-4D97-AF65-F5344CB8AC3E}">
        <p14:creationId xmlns:p14="http://schemas.microsoft.com/office/powerpoint/2010/main" val="4072206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is the birth of an instruction set architecture</a:t>
            </a:r>
            <a:r>
              <a:rPr lang="en-AU" baseline="0" dirty="0" smtClean="0"/>
              <a:t> for Microfluidic Devices. This system allows for a more generally programming language to be used that can then be translated to a chip specific set of instructions.</a:t>
            </a:r>
          </a:p>
          <a:p>
            <a:endParaRPr lang="en-AU" baseline="0" dirty="0" smtClean="0"/>
          </a:p>
          <a:p>
            <a:endParaRPr lang="en-AU" baseline="0" dirty="0" smtClean="0"/>
          </a:p>
          <a:p>
            <a:r>
              <a:rPr lang="en-AU" dirty="0" smtClean="0"/>
              <a:t>http://www.google.com/patents/US20130239082</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21</a:t>
            </a:fld>
            <a:endParaRPr lang="en-AU"/>
          </a:p>
        </p:txBody>
      </p:sp>
    </p:spTree>
    <p:extLst>
      <p:ext uri="{BB962C8B-B14F-4D97-AF65-F5344CB8AC3E}">
        <p14:creationId xmlns:p14="http://schemas.microsoft.com/office/powerpoint/2010/main" val="2891162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Filing</a:t>
            </a:r>
            <a:r>
              <a:rPr lang="en-AU" baseline="0" dirty="0" smtClean="0"/>
              <a:t> for a patent has the downside that you must disclose to the public how the invention work.  From a research standpoint this could potentially advance another companies efforts even though you retain commercial rights.</a:t>
            </a:r>
          </a:p>
          <a:p>
            <a:endParaRPr lang="en-AU" baseline="0" dirty="0" smtClean="0"/>
          </a:p>
          <a:p>
            <a:r>
              <a:rPr lang="en-AU" baseline="0" dirty="0" smtClean="0"/>
              <a:t>Most patents last for 20 years. This is standard in both Australia and America. There are particular patents however that may last for a different amount of time though normally no longer than 25 years.</a:t>
            </a:r>
          </a:p>
          <a:p>
            <a:endParaRPr lang="en-AU" baseline="0" dirty="0" smtClean="0"/>
          </a:p>
          <a:p>
            <a:r>
              <a:rPr lang="en-AU" baseline="0" dirty="0" smtClean="0"/>
              <a:t>If an invention is demonstrated or sold in public before filing for a patent it may result in the application being declined. This is generally why confidentiality agreements are so important.</a:t>
            </a:r>
          </a:p>
          <a:p>
            <a:endParaRPr lang="en-AU" baseline="0" dirty="0" smtClean="0"/>
          </a:p>
          <a:p>
            <a:r>
              <a:rPr lang="en-AU" baseline="0" dirty="0" smtClean="0"/>
              <a:t>What can be patented</a:t>
            </a:r>
          </a:p>
          <a:p>
            <a:pPr marL="171450" indent="-171450">
              <a:buFont typeface="Arial" panose="020B0604020202020204" pitchFamily="34" charset="0"/>
              <a:buChar char="•"/>
            </a:pPr>
            <a:r>
              <a:rPr lang="en-AU" baseline="0" dirty="0" smtClean="0"/>
              <a:t>Process</a:t>
            </a:r>
          </a:p>
          <a:p>
            <a:pPr marL="171450" indent="-171450">
              <a:buFont typeface="Arial" panose="020B0604020202020204" pitchFamily="34" charset="0"/>
              <a:buChar char="•"/>
            </a:pPr>
            <a:r>
              <a:rPr lang="en-AU" baseline="0" dirty="0" smtClean="0"/>
              <a:t>Machine</a:t>
            </a:r>
          </a:p>
          <a:p>
            <a:pPr marL="171450" indent="-171450">
              <a:buFont typeface="Arial" panose="020B0604020202020204" pitchFamily="34" charset="0"/>
              <a:buChar char="•"/>
            </a:pPr>
            <a:r>
              <a:rPr lang="en-AU" baseline="0" dirty="0" smtClean="0"/>
              <a:t>Article of Manufacture</a:t>
            </a:r>
          </a:p>
          <a:p>
            <a:pPr marL="171450" indent="-171450">
              <a:buFont typeface="Arial" panose="020B0604020202020204" pitchFamily="34" charset="0"/>
              <a:buChar char="•"/>
            </a:pPr>
            <a:r>
              <a:rPr lang="en-AU" baseline="0" dirty="0" smtClean="0"/>
              <a:t>Composition of Matter</a:t>
            </a:r>
          </a:p>
          <a:p>
            <a:pPr marL="171450" indent="-171450">
              <a:buFont typeface="Arial" panose="020B0604020202020204" pitchFamily="34" charset="0"/>
              <a:buChar char="•"/>
            </a:pPr>
            <a:r>
              <a:rPr lang="en-AU" baseline="0" dirty="0" smtClean="0"/>
              <a:t>Improvement of any of the above</a:t>
            </a:r>
          </a:p>
          <a:p>
            <a:pPr marL="171450" indent="-171450">
              <a:buFont typeface="Arial" panose="020B0604020202020204" pitchFamily="34" charset="0"/>
              <a:buChar char="•"/>
            </a:pPr>
            <a:endParaRPr lang="en-AU" baseline="0" dirty="0" smtClean="0"/>
          </a:p>
          <a:p>
            <a:pPr marL="0" indent="0">
              <a:buFont typeface="Arial" panose="020B0604020202020204" pitchFamily="34" charset="0"/>
              <a:buNone/>
            </a:pPr>
            <a:r>
              <a:rPr lang="en-AU" baseline="0" dirty="0" smtClean="0"/>
              <a:t>What can’t be patented</a:t>
            </a:r>
          </a:p>
          <a:p>
            <a:pPr marL="171450" indent="-171450">
              <a:buFont typeface="Arial" panose="020B0604020202020204" pitchFamily="34" charset="0"/>
              <a:buChar char="•"/>
            </a:pPr>
            <a:r>
              <a:rPr lang="en-AU" baseline="0" dirty="0" smtClean="0"/>
              <a:t>Laws of nature</a:t>
            </a:r>
          </a:p>
          <a:p>
            <a:pPr marL="171450" indent="-171450">
              <a:buFont typeface="Arial" panose="020B0604020202020204" pitchFamily="34" charset="0"/>
              <a:buChar char="•"/>
            </a:pPr>
            <a:r>
              <a:rPr lang="en-AU" baseline="0" dirty="0" smtClean="0"/>
              <a:t>Physical phenomena</a:t>
            </a:r>
          </a:p>
          <a:p>
            <a:pPr marL="171450" indent="-171450">
              <a:buFont typeface="Arial" panose="020B0604020202020204" pitchFamily="34" charset="0"/>
              <a:buChar char="•"/>
            </a:pPr>
            <a:r>
              <a:rPr lang="en-AU" baseline="0" dirty="0" smtClean="0"/>
              <a:t>Abstract ideas</a:t>
            </a:r>
          </a:p>
          <a:p>
            <a:pPr marL="171450" indent="-171450">
              <a:buFont typeface="Arial" panose="020B0604020202020204" pitchFamily="34" charset="0"/>
              <a:buChar char="•"/>
            </a:pPr>
            <a:r>
              <a:rPr lang="en-AU" baseline="0" dirty="0" smtClean="0"/>
              <a:t>Literary, dramatic, musical and artistic works</a:t>
            </a:r>
          </a:p>
          <a:p>
            <a:pPr marL="171450" indent="-171450">
              <a:buFont typeface="Arial" panose="020B0604020202020204" pitchFamily="34" charset="0"/>
              <a:buChar char="•"/>
            </a:pPr>
            <a:r>
              <a:rPr lang="en-AU" baseline="0" dirty="0" smtClean="0"/>
              <a:t>Not useful inventions (such as perpetual motion motions)</a:t>
            </a:r>
          </a:p>
          <a:p>
            <a:pPr marL="171450" indent="-171450">
              <a:buFont typeface="Arial" panose="020B0604020202020204" pitchFamily="34" charset="0"/>
              <a:buChar char="•"/>
            </a:pPr>
            <a:r>
              <a:rPr lang="en-AU" baseline="0" dirty="0" smtClean="0"/>
              <a:t>Inventions that are offensive to public morality</a:t>
            </a:r>
          </a:p>
          <a:p>
            <a:endParaRPr lang="en-AU" baseline="0" dirty="0" smtClean="0"/>
          </a:p>
          <a:p>
            <a:endParaRPr lang="en-AU" baseline="0" dirty="0" smtClean="0"/>
          </a:p>
          <a:p>
            <a:r>
              <a:rPr lang="en-AU" dirty="0" smtClean="0"/>
              <a:t>http://www.ipaustralia.gov.au/get-the-right-ip/patents/about-patents/</a:t>
            </a:r>
          </a:p>
          <a:p>
            <a:r>
              <a:rPr lang="en-AU" dirty="0" smtClean="0"/>
              <a:t>http://www.uspto.gov/inventors/patents.jsp</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2</a:t>
            </a:fld>
            <a:endParaRPr lang="en-AU"/>
          </a:p>
        </p:txBody>
      </p:sp>
    </p:spTree>
    <p:extLst>
      <p:ext uri="{BB962C8B-B14F-4D97-AF65-F5344CB8AC3E}">
        <p14:creationId xmlns:p14="http://schemas.microsoft.com/office/powerpoint/2010/main" val="175793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smtClean="0"/>
              <a:t>The patent</a:t>
            </a:r>
            <a:r>
              <a:rPr lang="en-AU" baseline="0" dirty="0" smtClean="0"/>
              <a:t> for Google Glass is called Displaying Sound Indications on a Wearable Computing System – 2012.</a:t>
            </a:r>
          </a:p>
          <a:p>
            <a:pPr marL="171450" indent="-171450">
              <a:buFont typeface="Arial" panose="020B0604020202020204" pitchFamily="34" charset="0"/>
              <a:buChar char="•"/>
            </a:pPr>
            <a:r>
              <a:rPr lang="en-AU" baseline="0" dirty="0" smtClean="0"/>
              <a:t>The android patent Alternative Unlocking Patterns – 2013 is an extension of the current locking pattern scheme that allows the system to unlock directly to an app based on the final position.</a:t>
            </a:r>
            <a:endParaRPr lang="en-AU" dirty="0" smtClean="0"/>
          </a:p>
          <a:p>
            <a:pPr marL="171450" indent="-171450">
              <a:buFont typeface="Arial" panose="020B0604020202020204" pitchFamily="34" charset="0"/>
              <a:buChar char="•"/>
            </a:pPr>
            <a:r>
              <a:rPr lang="en-AU" dirty="0" smtClean="0"/>
              <a:t>Perhaps</a:t>
            </a:r>
            <a:r>
              <a:rPr lang="en-AU" baseline="0" dirty="0" smtClean="0"/>
              <a:t> the most interesting item here is the Mars Exploration Rover Athena – 2004. The Original Assignee for this is the California Institute of Technology.</a:t>
            </a:r>
          </a:p>
          <a:p>
            <a:pPr marL="171450" indent="-171450">
              <a:buFont typeface="Arial" panose="020B0604020202020204" pitchFamily="34" charset="0"/>
              <a:buChar char="•"/>
            </a:pPr>
            <a:r>
              <a:rPr lang="en-AU" baseline="0" dirty="0" smtClean="0"/>
              <a:t>The vehicle is the Polaris Slingshot. It is a patent for a street legal side by side reverse trike.</a:t>
            </a:r>
            <a:endParaRPr lang="en-AU" dirty="0" smtClean="0"/>
          </a:p>
          <a:p>
            <a:endParaRPr lang="en-AU" dirty="0" smtClean="0"/>
          </a:p>
          <a:p>
            <a:r>
              <a:rPr lang="en-AU" dirty="0" smtClean="0"/>
              <a:t>http://appleinsider.com/articles/13/08/09/the-iphone-patent-wars-early-patent-skirmishes-of-apple-inc-in-pictures</a:t>
            </a:r>
          </a:p>
          <a:p>
            <a:r>
              <a:rPr lang="en-AU" dirty="0" smtClean="0"/>
              <a:t>http://thekneeslider.com/polaris-patent-reveals-a-side-by-side-three-wheeler/</a:t>
            </a:r>
          </a:p>
          <a:p>
            <a:r>
              <a:rPr lang="en-AU" dirty="0" smtClean="0"/>
              <a:t>http://ausdroid.net/2013/08/07/new-google-patent-shows-customisable-pattern-unlock-to-apps/</a:t>
            </a:r>
          </a:p>
          <a:p>
            <a:r>
              <a:rPr lang="en-AU" dirty="0" smtClean="0"/>
              <a:t>http://www.google.com.au/patents/US8183997</a:t>
            </a:r>
          </a:p>
          <a:p>
            <a:r>
              <a:rPr lang="en-AU" dirty="0" smtClean="0"/>
              <a:t>http://www.google.com/patents/USD487715#v=onepage&amp;q&amp;f=false</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3</a:t>
            </a:fld>
            <a:endParaRPr lang="en-AU"/>
          </a:p>
        </p:txBody>
      </p:sp>
    </p:spTree>
    <p:extLst>
      <p:ext uri="{BB962C8B-B14F-4D97-AF65-F5344CB8AC3E}">
        <p14:creationId xmlns:p14="http://schemas.microsoft.com/office/powerpoint/2010/main" val="56084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4</a:t>
            </a:fld>
            <a:endParaRPr lang="en-AU"/>
          </a:p>
        </p:txBody>
      </p:sp>
    </p:spTree>
    <p:extLst>
      <p:ext uri="{BB962C8B-B14F-4D97-AF65-F5344CB8AC3E}">
        <p14:creationId xmlns:p14="http://schemas.microsoft.com/office/powerpoint/2010/main" val="4179160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Why do I care</a:t>
            </a:r>
            <a:r>
              <a:rPr lang="en-AU" baseline="0" dirty="0" smtClean="0"/>
              <a:t> about Patents?</a:t>
            </a:r>
            <a:endParaRPr lang="en-AU" dirty="0" smtClean="0"/>
          </a:p>
          <a:p>
            <a:endParaRPr lang="en-AU" dirty="0" smtClean="0"/>
          </a:p>
          <a:p>
            <a:r>
              <a:rPr lang="en-AU" dirty="0" smtClean="0"/>
              <a:t>Microsoft’s Billion Dollar a year Samsung Deal</a:t>
            </a:r>
          </a:p>
          <a:p>
            <a:endParaRPr lang="en-AU" dirty="0" smtClean="0"/>
          </a:p>
          <a:p>
            <a:r>
              <a:rPr lang="en-AU" dirty="0" smtClean="0"/>
              <a:t>Microsoft</a:t>
            </a:r>
            <a:r>
              <a:rPr lang="en-AU" baseline="0" dirty="0" smtClean="0"/>
              <a:t> and many other large tech companies actually make a lot of money from patent deals which allow other companies to make use of there intellectual property.</a:t>
            </a:r>
          </a:p>
          <a:p>
            <a:endParaRPr lang="en-AU" baseline="0" dirty="0" smtClean="0"/>
          </a:p>
          <a:p>
            <a:r>
              <a:rPr lang="en-AU" baseline="0" dirty="0" smtClean="0"/>
              <a:t>In 2013 Microsoft made $3.4 billion dollars from android patents alone with a billion dollars from its Samsung Android patent licensing deal. Interestingly most of Microsoft’s android cases don’t result in payout.</a:t>
            </a:r>
          </a:p>
          <a:p>
            <a:endParaRPr lang="en-AU" baseline="0" dirty="0" smtClean="0"/>
          </a:p>
          <a:p>
            <a:r>
              <a:rPr lang="en-AU" baseline="0" dirty="0" smtClean="0"/>
              <a:t>Interestingly Motorola has fought Microsoft’s patents in court and seems to be winning with 16 out of 17 cases being won by Motorola.</a:t>
            </a:r>
          </a:p>
          <a:p>
            <a:endParaRPr lang="en-AU" baseline="0" dirty="0" smtClean="0"/>
          </a:p>
        </p:txBody>
      </p:sp>
      <p:sp>
        <p:nvSpPr>
          <p:cNvPr id="4" name="Slide Number Placeholder 3"/>
          <p:cNvSpPr>
            <a:spLocks noGrp="1"/>
          </p:cNvSpPr>
          <p:nvPr>
            <p:ph type="sldNum" sz="quarter" idx="10"/>
          </p:nvPr>
        </p:nvSpPr>
        <p:spPr/>
        <p:txBody>
          <a:bodyPr/>
          <a:lstStyle/>
          <a:p>
            <a:fld id="{ABB0FA3A-FD78-4825-9D3E-2CECEC4B1887}" type="slidenum">
              <a:rPr lang="en-AU" smtClean="0"/>
              <a:t>5</a:t>
            </a:fld>
            <a:endParaRPr lang="en-AU"/>
          </a:p>
        </p:txBody>
      </p:sp>
    </p:spTree>
    <p:extLst>
      <p:ext uri="{BB962C8B-B14F-4D97-AF65-F5344CB8AC3E}">
        <p14:creationId xmlns:p14="http://schemas.microsoft.com/office/powerpoint/2010/main" val="480507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US Patent</a:t>
            </a:r>
            <a:r>
              <a:rPr lang="en-AU" baseline="0" dirty="0" smtClean="0"/>
              <a:t> #5421089 issued in 1995</a:t>
            </a:r>
            <a:endParaRPr lang="en-AU" dirty="0" smtClean="0"/>
          </a:p>
          <a:p>
            <a:endParaRPr lang="en-AU" dirty="0" smtClean="0"/>
          </a:p>
          <a:p>
            <a:r>
              <a:rPr lang="en-AU" dirty="0" smtClean="0"/>
              <a:t>Based </a:t>
            </a:r>
            <a:r>
              <a:rPr lang="en-AU" dirty="0" smtClean="0"/>
              <a:t>on the idea that eating</a:t>
            </a:r>
            <a:r>
              <a:rPr lang="en-AU" baseline="0" dirty="0" smtClean="0"/>
              <a:t> more slowly your body realises it is full much sooner t</a:t>
            </a:r>
            <a:r>
              <a:rPr lang="en-AU" dirty="0" smtClean="0"/>
              <a:t>his fork was conceived</a:t>
            </a:r>
            <a:r>
              <a:rPr lang="en-AU" baseline="0" dirty="0" smtClean="0"/>
              <a:t> with the intention of combatting obesity</a:t>
            </a:r>
            <a:r>
              <a:rPr lang="en-AU" baseline="0" dirty="0" smtClean="0"/>
              <a:t>.</a:t>
            </a:r>
          </a:p>
          <a:p>
            <a:endParaRPr lang="en-AU" baseline="0" dirty="0" smtClean="0"/>
          </a:p>
          <a:p>
            <a:r>
              <a:rPr lang="en-AU" baseline="0" dirty="0" smtClean="0"/>
              <a:t>Interestingly this idea is being revamped as in the second image. This is </a:t>
            </a:r>
            <a:r>
              <a:rPr lang="en-AU" baseline="0" dirty="0" err="1" smtClean="0"/>
              <a:t>Hapilabs</a:t>
            </a:r>
            <a:r>
              <a:rPr lang="en-AU" baseline="0" dirty="0" smtClean="0"/>
              <a:t> fork which wirelessly transmits details about how fast the user is eating to their phone. This fork has the added bonus of vibrating if the user is eating to fast as well as flashing a light. This was set to go on sale early last year.</a:t>
            </a:r>
            <a:endParaRPr lang="en-AU" dirty="0" smtClean="0"/>
          </a:p>
          <a:p>
            <a:endParaRPr lang="en-AU" dirty="0" smtClean="0"/>
          </a:p>
          <a:p>
            <a:r>
              <a:rPr lang="en-AU" dirty="0" smtClean="0"/>
              <a:t>http://totallyabsurd.com/alarmfork.htm (This site has a lot of weird patents</a:t>
            </a:r>
            <a:r>
              <a:rPr lang="en-AU" dirty="0" smtClean="0"/>
              <a:t>)</a:t>
            </a:r>
          </a:p>
          <a:p>
            <a:r>
              <a:rPr lang="en-AU" dirty="0" smtClean="0"/>
              <a:t>http://www.dailymail.co.uk/sciencetech/article-2258324/The-60-smart-fork-monitor-eat--sound-alarm-overdo-dessert.html</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7</a:t>
            </a:fld>
            <a:endParaRPr lang="en-AU"/>
          </a:p>
        </p:txBody>
      </p:sp>
    </p:spTree>
    <p:extLst>
      <p:ext uri="{BB962C8B-B14F-4D97-AF65-F5344CB8AC3E}">
        <p14:creationId xmlns:p14="http://schemas.microsoft.com/office/powerpoint/2010/main" val="2502452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is referred to as an intelligent undergarment that can detect stress and warn emotional overeaters</a:t>
            </a:r>
            <a:r>
              <a:rPr lang="en-AU" baseline="0" dirty="0" smtClean="0"/>
              <a:t> when they are only eating for comfort.</a:t>
            </a:r>
          </a:p>
          <a:p>
            <a:endParaRPr lang="en-AU" baseline="0" dirty="0" smtClean="0"/>
          </a:p>
          <a:p>
            <a:r>
              <a:rPr lang="en-AU" baseline="0" dirty="0" smtClean="0"/>
              <a:t>The device collects data on the wearer’s emotions via removable sensors. The system measures heart rate, skin activity and feeds the analysis back to a phone app.</a:t>
            </a:r>
          </a:p>
          <a:p>
            <a:endParaRPr lang="en-AU" baseline="0" dirty="0" smtClean="0"/>
          </a:p>
          <a:p>
            <a:r>
              <a:rPr lang="en-AU" baseline="0" dirty="0" smtClean="0"/>
              <a:t>Currently the system has the downside of needing to be charged every few hours.</a:t>
            </a:r>
            <a:endParaRPr lang="en-AU" dirty="0" smtClean="0"/>
          </a:p>
          <a:p>
            <a:endParaRPr lang="en-AU" dirty="0" smtClean="0"/>
          </a:p>
          <a:p>
            <a:r>
              <a:rPr lang="en-AU" dirty="0" smtClean="0"/>
              <a:t>http://www.pcauthority.com.au/News/366583,microsoft-patents-smart-bra-design-really.aspx</a:t>
            </a:r>
          </a:p>
          <a:p>
            <a:r>
              <a:rPr lang="en-AU" dirty="0" smtClean="0"/>
              <a:t>http://edition.cnn.com/2013/12/04/tech/innovation/microsoft-smart-bra/</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8</a:t>
            </a:fld>
            <a:endParaRPr lang="en-AU"/>
          </a:p>
        </p:txBody>
      </p:sp>
    </p:spTree>
    <p:extLst>
      <p:ext uri="{BB962C8B-B14F-4D97-AF65-F5344CB8AC3E}">
        <p14:creationId xmlns:p14="http://schemas.microsoft.com/office/powerpoint/2010/main" val="3189361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a:t>
            </a:r>
            <a:r>
              <a:rPr lang="en-AU" baseline="0" dirty="0" smtClean="0"/>
              <a:t> device that allows a small phone fixed to a telescopic slide to be easily accessed and stored. </a:t>
            </a:r>
          </a:p>
          <a:p>
            <a:endParaRPr lang="en-AU" baseline="0" dirty="0" smtClean="0"/>
          </a:p>
          <a:p>
            <a:r>
              <a:rPr lang="en-AU" baseline="0" dirty="0" smtClean="0"/>
              <a:t>The slide allows the phone to slide along a guide to rest within the users hand upon which calls can be conducted normally.</a:t>
            </a:r>
          </a:p>
          <a:p>
            <a:endParaRPr lang="en-AU" baseline="0" dirty="0" smtClean="0"/>
          </a:p>
          <a:p>
            <a:r>
              <a:rPr lang="en-AU" baseline="0" dirty="0" smtClean="0"/>
              <a:t>Keeping the phone at the users wrist vibrations are more easily noticed allowing calls and messages to be quickly noticed.</a:t>
            </a:r>
            <a:endParaRPr lang="en-AU" dirty="0" smtClean="0"/>
          </a:p>
          <a:p>
            <a:endParaRPr lang="en-AU" dirty="0" smtClean="0"/>
          </a:p>
          <a:p>
            <a:r>
              <a:rPr lang="en-AU" dirty="0" smtClean="0"/>
              <a:t>http://www.google.com/patents/US6796467</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9</a:t>
            </a:fld>
            <a:endParaRPr lang="en-AU"/>
          </a:p>
        </p:txBody>
      </p:sp>
    </p:spTree>
    <p:extLst>
      <p:ext uri="{BB962C8B-B14F-4D97-AF65-F5344CB8AC3E}">
        <p14:creationId xmlns:p14="http://schemas.microsoft.com/office/powerpoint/2010/main" val="2852996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Patent owned</a:t>
            </a:r>
            <a:r>
              <a:rPr lang="en-AU" baseline="0" dirty="0" smtClean="0"/>
              <a:t> by Google</a:t>
            </a:r>
            <a:endParaRPr lang="en-AU" dirty="0" smtClean="0"/>
          </a:p>
          <a:p>
            <a:endParaRPr lang="en-AU" dirty="0" smtClean="0"/>
          </a:p>
          <a:p>
            <a:r>
              <a:rPr lang="en-AU" dirty="0" smtClean="0"/>
              <a:t>The keyboard</a:t>
            </a:r>
            <a:r>
              <a:rPr lang="en-AU" baseline="0" dirty="0" smtClean="0"/>
              <a:t> can be projected onto any surface though it is the intention that it will used on one’s own hand or forearm. </a:t>
            </a:r>
          </a:p>
          <a:p>
            <a:endParaRPr lang="en-AU" baseline="0" dirty="0" smtClean="0"/>
          </a:p>
          <a:p>
            <a:r>
              <a:rPr lang="en-AU" baseline="0" dirty="0" smtClean="0"/>
              <a:t>Making use of this, one can completely forgo the use of a smartphone instead making use of Google Glasses for sending messages or making calls. </a:t>
            </a:r>
          </a:p>
          <a:p>
            <a:endParaRPr lang="en-AU" baseline="0" dirty="0" smtClean="0"/>
          </a:p>
          <a:p>
            <a:r>
              <a:rPr lang="en-AU" baseline="0" dirty="0" smtClean="0"/>
              <a:t>This system removes the problem that voice cues may be misinterpreted by Google Glass in loud areas.</a:t>
            </a:r>
          </a:p>
          <a:p>
            <a:endParaRPr lang="en-AU" baseline="0" dirty="0" smtClean="0"/>
          </a:p>
          <a:p>
            <a:r>
              <a:rPr lang="en-AU" dirty="0" smtClean="0"/>
              <a:t>http://www.google.com/patents/US8228315</a:t>
            </a:r>
            <a:endParaRPr lang="en-AU" dirty="0"/>
          </a:p>
        </p:txBody>
      </p:sp>
      <p:sp>
        <p:nvSpPr>
          <p:cNvPr id="4" name="Slide Number Placeholder 3"/>
          <p:cNvSpPr>
            <a:spLocks noGrp="1"/>
          </p:cNvSpPr>
          <p:nvPr>
            <p:ph type="sldNum" sz="quarter" idx="10"/>
          </p:nvPr>
        </p:nvSpPr>
        <p:spPr/>
        <p:txBody>
          <a:bodyPr/>
          <a:lstStyle/>
          <a:p>
            <a:fld id="{ABB0FA3A-FD78-4825-9D3E-2CECEC4B1887}" type="slidenum">
              <a:rPr lang="en-AU" smtClean="0"/>
              <a:t>11</a:t>
            </a:fld>
            <a:endParaRPr lang="en-AU"/>
          </a:p>
        </p:txBody>
      </p:sp>
    </p:spTree>
    <p:extLst>
      <p:ext uri="{BB962C8B-B14F-4D97-AF65-F5344CB8AC3E}">
        <p14:creationId xmlns:p14="http://schemas.microsoft.com/office/powerpoint/2010/main" val="1052612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18EF541-1BAD-4519-AE87-CF84CFBF132C}" type="datetime1">
              <a:rPr lang="en-US" smtClean="0"/>
              <a:t>10/6/2014</a:t>
            </a:fld>
            <a:endParaRPr lang="en-US" dirty="0"/>
          </a:p>
        </p:txBody>
      </p:sp>
      <p:sp>
        <p:nvSpPr>
          <p:cNvPr id="5" name="Footer Placeholder 4"/>
          <p:cNvSpPr>
            <a:spLocks noGrp="1"/>
          </p:cNvSpPr>
          <p:nvPr>
            <p:ph type="ftr" sz="quarter" idx="11"/>
          </p:nvPr>
        </p:nvSpPr>
        <p:spPr/>
        <p:txBody>
          <a:bodyPr/>
          <a:lstStyle/>
          <a:p>
            <a:r>
              <a:rPr lang="en-US" smtClean="0"/>
              <a:t>Edward Wall</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3C74F28-088D-463B-847C-3C4AA6DDAA0B}" type="datetime1">
              <a:rPr lang="en-US" smtClean="0"/>
              <a:t>10/6/2014</a:t>
            </a:fld>
            <a:endParaRPr lang="en-US" dirty="0"/>
          </a:p>
        </p:txBody>
      </p:sp>
      <p:sp>
        <p:nvSpPr>
          <p:cNvPr id="5" name="Footer Placeholder 4"/>
          <p:cNvSpPr>
            <a:spLocks noGrp="1"/>
          </p:cNvSpPr>
          <p:nvPr>
            <p:ph type="ftr" sz="quarter" idx="11"/>
          </p:nvPr>
        </p:nvSpPr>
        <p:spPr/>
        <p:txBody>
          <a:bodyPr/>
          <a:lstStyle/>
          <a:p>
            <a:r>
              <a:rPr lang="en-US" smtClean="0"/>
              <a:t>Edward Wall</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C4A387-4BCD-40C2-889C-83E813FDC103}" type="datetime1">
              <a:rPr lang="en-US" smtClean="0"/>
              <a:t>10/6/2014</a:t>
            </a:fld>
            <a:endParaRPr lang="en-US" dirty="0"/>
          </a:p>
        </p:txBody>
      </p:sp>
      <p:sp>
        <p:nvSpPr>
          <p:cNvPr id="5" name="Footer Placeholder 4"/>
          <p:cNvSpPr>
            <a:spLocks noGrp="1"/>
          </p:cNvSpPr>
          <p:nvPr>
            <p:ph type="ftr" sz="quarter" idx="11"/>
          </p:nvPr>
        </p:nvSpPr>
        <p:spPr/>
        <p:txBody>
          <a:bodyPr/>
          <a:lstStyle/>
          <a:p>
            <a:r>
              <a:rPr lang="en-US" smtClean="0"/>
              <a:t>Edward Wall</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B4A4A8-B35B-4092-967F-E766023FE379}" type="datetime1">
              <a:rPr lang="en-US" smtClean="0"/>
              <a:t>10/6/2014</a:t>
            </a:fld>
            <a:endParaRPr lang="en-US" dirty="0"/>
          </a:p>
        </p:txBody>
      </p:sp>
      <p:sp>
        <p:nvSpPr>
          <p:cNvPr id="5" name="Footer Placeholder 4"/>
          <p:cNvSpPr>
            <a:spLocks noGrp="1"/>
          </p:cNvSpPr>
          <p:nvPr>
            <p:ph type="ftr" sz="quarter" idx="11"/>
          </p:nvPr>
        </p:nvSpPr>
        <p:spPr/>
        <p:txBody>
          <a:bodyPr/>
          <a:lstStyle/>
          <a:p>
            <a:r>
              <a:rPr lang="en-US" smtClean="0"/>
              <a:t>Edward Wall</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48DAB9-7900-4EB5-9584-90501BB98FF1}" type="datetime1">
              <a:rPr lang="en-US" smtClean="0"/>
              <a:t>10/6/2014</a:t>
            </a:fld>
            <a:endParaRPr lang="en-US" dirty="0"/>
          </a:p>
        </p:txBody>
      </p:sp>
      <p:sp>
        <p:nvSpPr>
          <p:cNvPr id="5" name="Footer Placeholder 4"/>
          <p:cNvSpPr>
            <a:spLocks noGrp="1"/>
          </p:cNvSpPr>
          <p:nvPr>
            <p:ph type="ftr" sz="quarter" idx="11"/>
          </p:nvPr>
        </p:nvSpPr>
        <p:spPr/>
        <p:txBody>
          <a:bodyPr/>
          <a:lstStyle/>
          <a:p>
            <a:r>
              <a:rPr lang="en-US" smtClean="0"/>
              <a:t>Edward Wall</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421DABC-B04E-4956-807A-86411A1E6D8E}" type="datetime1">
              <a:rPr lang="en-US" smtClean="0"/>
              <a:t>10/6/2014</a:t>
            </a:fld>
            <a:endParaRPr lang="en-US" dirty="0"/>
          </a:p>
        </p:txBody>
      </p:sp>
      <p:sp>
        <p:nvSpPr>
          <p:cNvPr id="6" name="Footer Placeholder 5"/>
          <p:cNvSpPr>
            <a:spLocks noGrp="1"/>
          </p:cNvSpPr>
          <p:nvPr>
            <p:ph type="ftr" sz="quarter" idx="11"/>
          </p:nvPr>
        </p:nvSpPr>
        <p:spPr/>
        <p:txBody>
          <a:bodyPr/>
          <a:lstStyle/>
          <a:p>
            <a:r>
              <a:rPr lang="en-US" smtClean="0"/>
              <a:t>Edward Wall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8832262-6311-44A3-9E56-63770AC8CBA8}" type="datetime1">
              <a:rPr lang="en-US" smtClean="0"/>
              <a:t>10/6/2014</a:t>
            </a:fld>
            <a:endParaRPr lang="en-US" dirty="0"/>
          </a:p>
        </p:txBody>
      </p:sp>
      <p:sp>
        <p:nvSpPr>
          <p:cNvPr id="8" name="Footer Placeholder 7"/>
          <p:cNvSpPr>
            <a:spLocks noGrp="1"/>
          </p:cNvSpPr>
          <p:nvPr>
            <p:ph type="ftr" sz="quarter" idx="11"/>
          </p:nvPr>
        </p:nvSpPr>
        <p:spPr/>
        <p:txBody>
          <a:bodyPr/>
          <a:lstStyle/>
          <a:p>
            <a:r>
              <a:rPr lang="en-US" smtClean="0"/>
              <a:t>Edward Wall</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6B54071-7C3A-4FE7-B979-B5356D42FEB0}" type="datetime1">
              <a:rPr lang="en-US" smtClean="0"/>
              <a:t>10/6/2014</a:t>
            </a:fld>
            <a:endParaRPr lang="en-US" dirty="0"/>
          </a:p>
        </p:txBody>
      </p:sp>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897C3AC-DA11-43A1-B9C7-1C06ECE4A51A}" type="datetime1">
              <a:rPr lang="en-US" smtClean="0"/>
              <a:t>10/6/2014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Edward Wall</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88E980D-3A52-4F49-A10D-AD6E638AD599}" type="datetime1">
              <a:rPr lang="en-US" smtClean="0"/>
              <a:t>10/6/2014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Edward Wall</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0FB1EA-7A82-4C02-BB42-3A1C94344F62}" type="datetime1">
              <a:rPr lang="en-US" smtClean="0"/>
              <a:t>10/6/2014</a:t>
            </a:fld>
            <a:endParaRPr lang="en-US" dirty="0"/>
          </a:p>
        </p:txBody>
      </p:sp>
      <p:sp>
        <p:nvSpPr>
          <p:cNvPr id="6" name="Footer Placeholder 5"/>
          <p:cNvSpPr>
            <a:spLocks noGrp="1"/>
          </p:cNvSpPr>
          <p:nvPr>
            <p:ph type="ftr" sz="quarter" idx="11"/>
          </p:nvPr>
        </p:nvSpPr>
        <p:spPr/>
        <p:txBody>
          <a:bodyPr/>
          <a:lstStyle/>
          <a:p>
            <a:r>
              <a:rPr lang="en-US" smtClean="0"/>
              <a:t>Edward Wall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CED42AB-FFD0-434B-AAA5-DD10C69A7D40}" type="datetime1">
              <a:rPr lang="en-US" smtClean="0"/>
              <a:t>10/6/2014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Edward Wall</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Weirdest/Interesting Patents in Electronics</a:t>
            </a:r>
            <a:endParaRPr lang="en-AU" dirty="0"/>
          </a:p>
        </p:txBody>
      </p:sp>
      <p:sp>
        <p:nvSpPr>
          <p:cNvPr id="3" name="Subtitle 2"/>
          <p:cNvSpPr>
            <a:spLocks noGrp="1"/>
          </p:cNvSpPr>
          <p:nvPr>
            <p:ph type="subTitle" idx="1"/>
          </p:nvPr>
        </p:nvSpPr>
        <p:spPr/>
        <p:txBody>
          <a:bodyPr/>
          <a:lstStyle/>
          <a:p>
            <a:r>
              <a:rPr lang="en-AU" dirty="0" smtClean="0"/>
              <a:t>Edward Wall</a:t>
            </a:r>
            <a:endParaRPr lang="en-AU" dirty="0"/>
          </a:p>
        </p:txBody>
      </p:sp>
    </p:spTree>
    <p:extLst>
      <p:ext uri="{BB962C8B-B14F-4D97-AF65-F5344CB8AC3E}">
        <p14:creationId xmlns:p14="http://schemas.microsoft.com/office/powerpoint/2010/main" val="10187372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Communications and Portable Electronics</a:t>
            </a:r>
            <a:endParaRPr lang="en-AU" dirty="0"/>
          </a:p>
        </p:txBody>
      </p:sp>
      <p:sp>
        <p:nvSpPr>
          <p:cNvPr id="5" name="Text Placeholder 4"/>
          <p:cNvSpPr>
            <a:spLocks noGrp="1"/>
          </p:cNvSpPr>
          <p:nvPr>
            <p:ph type="body" idx="1"/>
          </p:nvPr>
        </p:nvSpPr>
        <p:spPr/>
        <p:txBody>
          <a:bodyPr/>
          <a:lstStyle/>
          <a:p>
            <a:endParaRPr lang="en-AU"/>
          </a:p>
        </p:txBody>
      </p:sp>
      <p:sp>
        <p:nvSpPr>
          <p:cNvPr id="2" name="Footer Placeholder 1"/>
          <p:cNvSpPr>
            <a:spLocks noGrp="1"/>
          </p:cNvSpPr>
          <p:nvPr>
            <p:ph type="ftr" sz="quarter" idx="11"/>
          </p:nvPr>
        </p:nvSpPr>
        <p:spPr/>
        <p:txBody>
          <a:bodyPr/>
          <a:lstStyle/>
          <a:p>
            <a:r>
              <a:rPr lang="en-US" smtClean="0"/>
              <a:t>Edward Wall</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34332082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14400"/>
            <a:ext cx="10058400" cy="822960"/>
          </a:xfrm>
        </p:spPr>
        <p:txBody>
          <a:bodyPr>
            <a:normAutofit/>
          </a:bodyPr>
          <a:lstStyle/>
          <a:p>
            <a:r>
              <a:rPr lang="en-AU" sz="3600" dirty="0" smtClean="0"/>
              <a:t>Methods and Systems for a Virtual Input Device </a:t>
            </a:r>
            <a:r>
              <a:rPr lang="en-AU" sz="3600" dirty="0" smtClean="0"/>
              <a:t>– 2013</a:t>
            </a:r>
            <a:endParaRPr lang="en-AU" sz="3600" dirty="0"/>
          </a:p>
        </p:txBody>
      </p:sp>
      <p:sp>
        <p:nvSpPr>
          <p:cNvPr id="3" name="Content Placeholder 2"/>
          <p:cNvSpPr>
            <a:spLocks noGrp="1"/>
          </p:cNvSpPr>
          <p:nvPr>
            <p:ph idx="1"/>
          </p:nvPr>
        </p:nvSpPr>
        <p:spPr>
          <a:xfrm>
            <a:off x="520111" y="1976483"/>
            <a:ext cx="4816223" cy="4023360"/>
          </a:xfrm>
        </p:spPr>
        <p:txBody>
          <a:bodyPr>
            <a:noAutofit/>
          </a:bodyPr>
          <a:lstStyle/>
          <a:p>
            <a:pPr>
              <a:buFont typeface="Arial" panose="020B0604020202020204" pitchFamily="34" charset="0"/>
              <a:buChar char="•"/>
            </a:pPr>
            <a:r>
              <a:rPr lang="en-AU" sz="2400" dirty="0" smtClean="0"/>
              <a:t>Makes use of Google Glass</a:t>
            </a:r>
          </a:p>
          <a:p>
            <a:pPr>
              <a:buFont typeface="Arial" panose="020B0604020202020204" pitchFamily="34" charset="0"/>
              <a:buChar char="•"/>
            </a:pPr>
            <a:r>
              <a:rPr lang="en-AU" sz="2400" dirty="0" smtClean="0"/>
              <a:t>Projects a virtual keyboard</a:t>
            </a:r>
          </a:p>
          <a:p>
            <a:pPr>
              <a:buFont typeface="Arial" panose="020B0604020202020204" pitchFamily="34" charset="0"/>
              <a:buChar char="•"/>
            </a:pPr>
            <a:r>
              <a:rPr lang="en-AU" sz="2400" dirty="0" smtClean="0"/>
              <a:t>Capable of detecting finger movement translating the movements to keystrokes</a:t>
            </a:r>
          </a:p>
          <a:p>
            <a:pPr>
              <a:buFont typeface="Arial" panose="020B0604020202020204" pitchFamily="34" charset="0"/>
              <a:buChar char="•"/>
            </a:pPr>
            <a:r>
              <a:rPr lang="en-AU" sz="2400" dirty="0" smtClean="0"/>
              <a:t>Uses a red diode laser  for projection</a:t>
            </a:r>
          </a:p>
          <a:p>
            <a:pPr>
              <a:buFont typeface="Arial" panose="020B0604020202020204" pitchFamily="34" charset="0"/>
              <a:buChar char="•"/>
            </a:pPr>
            <a:r>
              <a:rPr lang="en-AU" sz="2400" dirty="0" smtClean="0"/>
              <a:t>A second projected laser measures keystrokes.</a:t>
            </a:r>
          </a:p>
          <a:p>
            <a:pPr>
              <a:buFont typeface="Arial" panose="020B0604020202020204" pitchFamily="34" charset="0"/>
              <a:buChar char="•"/>
            </a:pPr>
            <a:r>
              <a:rPr lang="en-AU" sz="2400" dirty="0" smtClean="0"/>
              <a:t>Reflection is broken on keystroke.</a:t>
            </a:r>
            <a:endParaRPr lang="en-AU" sz="2400" dirty="0"/>
          </a:p>
        </p:txBody>
      </p:sp>
      <p:pic>
        <p:nvPicPr>
          <p:cNvPr id="4" name="Picture 3" descr="Google_Projected_Keyboard"/>
          <p:cNvPicPr/>
          <p:nvPr/>
        </p:nvPicPr>
        <p:blipFill>
          <a:blip r:embed="rId3">
            <a:extLst>
              <a:ext uri="{28A0092B-C50C-407E-A947-70E740481C1C}">
                <a14:useLocalDpi xmlns:a14="http://schemas.microsoft.com/office/drawing/2010/main" val="0"/>
              </a:ext>
            </a:extLst>
          </a:blip>
          <a:srcRect/>
          <a:stretch>
            <a:fillRect/>
          </a:stretch>
        </p:blipFill>
        <p:spPr bwMode="auto">
          <a:xfrm>
            <a:off x="8383212" y="1774047"/>
            <a:ext cx="3401427" cy="2782738"/>
          </a:xfrm>
          <a:prstGeom prst="rect">
            <a:avLst/>
          </a:prstGeom>
          <a:noFill/>
          <a:ln>
            <a:noFill/>
          </a:ln>
        </p:spPr>
      </p:pic>
      <p:pic>
        <p:nvPicPr>
          <p:cNvPr id="1026" name="Picture 2" descr="http://patentimages.storage.googleapis.com/US8228315B1/US08228315-20120724-D000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28231" y="2881281"/>
            <a:ext cx="2663085" cy="357403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smtClean="0"/>
              <a:t>Edward Wall</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1485194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Rumoured Google Glass like Contacts</a:t>
            </a:r>
            <a:endParaRPr lang="en-AU" dirty="0"/>
          </a:p>
        </p:txBody>
      </p:sp>
      <p:sp>
        <p:nvSpPr>
          <p:cNvPr id="5" name="Content Placeholder 4"/>
          <p:cNvSpPr>
            <a:spLocks noGrp="1"/>
          </p:cNvSpPr>
          <p:nvPr>
            <p:ph idx="1"/>
          </p:nvPr>
        </p:nvSpPr>
        <p:spPr>
          <a:xfrm>
            <a:off x="1097280" y="1845734"/>
            <a:ext cx="4553331" cy="4023360"/>
          </a:xfrm>
        </p:spPr>
        <p:txBody>
          <a:bodyPr>
            <a:noAutofit/>
          </a:bodyPr>
          <a:lstStyle/>
          <a:p>
            <a:pPr>
              <a:buFont typeface="Arial" panose="020B0604020202020204" pitchFamily="34" charset="0"/>
              <a:buChar char="•"/>
            </a:pPr>
            <a:r>
              <a:rPr lang="en-AU" sz="2400" dirty="0" smtClean="0"/>
              <a:t>Similar to Google Glass the lens will contain a small camera allowing video streams or pictures to be taken.</a:t>
            </a:r>
          </a:p>
          <a:p>
            <a:pPr>
              <a:buFont typeface="Arial" panose="020B0604020202020204" pitchFamily="34" charset="0"/>
              <a:buChar char="•"/>
            </a:pPr>
            <a:r>
              <a:rPr lang="en-AU" sz="2400" dirty="0" smtClean="0"/>
              <a:t>Lens will be controlled with specific blinking patterns signifying different actions</a:t>
            </a:r>
          </a:p>
          <a:p>
            <a:pPr>
              <a:buFont typeface="Arial" panose="020B0604020202020204" pitchFamily="34" charset="0"/>
              <a:buChar char="•"/>
            </a:pPr>
            <a:r>
              <a:rPr lang="en-AU" sz="2400" dirty="0" smtClean="0"/>
              <a:t>Has particular applications for blind people. Should certain situations be seen on camera the user may be notified.</a:t>
            </a:r>
            <a:endParaRPr lang="en-AU" sz="2400" dirty="0"/>
          </a:p>
        </p:txBody>
      </p:sp>
      <p:pic>
        <p:nvPicPr>
          <p:cNvPr id="5122" name="Picture 2" descr="UNDATED PHOTO RELEASED BY GOOGLE. AP PROVIDES ACCESS TO THIS HANDOUT PHOTO TO BE USED SOLELY TO ILLUSTRATE NEWS REPORTING OR COMMENTARY ON THE FACTS OR EVENTS DEPICTED IN THIS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415" y="1854171"/>
            <a:ext cx="2863285" cy="190647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n Google's patent FIG. 2B we're able to see a non-limiting example close-up view of the contact lens in relation to the eye. The contact lens when worn covers the iris #140 and the pupil #160 as any other contact lens wou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3504" y="1845734"/>
            <a:ext cx="3294114" cy="435097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p:cNvSpPr>
            <a:spLocks noGrp="1"/>
          </p:cNvSpPr>
          <p:nvPr>
            <p:ph type="ftr" sz="quarter" idx="11"/>
          </p:nvPr>
        </p:nvSpPr>
        <p:spPr/>
        <p:txBody>
          <a:bodyPr/>
          <a:lstStyle/>
          <a:p>
            <a:r>
              <a:rPr lang="en-US" smtClean="0"/>
              <a:t>Edward Wall</a:t>
            </a:r>
            <a:endParaRPr lang="en-US" dirty="0"/>
          </a:p>
        </p:txBody>
      </p:sp>
      <p:sp>
        <p:nvSpPr>
          <p:cNvPr id="7" name="Slide Number Placeholder 6"/>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2416928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Coupling an Electronic Skin Tattoo to a Mobile Communication Device </a:t>
            </a:r>
            <a:r>
              <a:rPr lang="en-AU" dirty="0" smtClean="0"/>
              <a:t>– 2012</a:t>
            </a:r>
            <a:endParaRPr lang="en-AU" dirty="0"/>
          </a:p>
        </p:txBody>
      </p:sp>
      <p:sp>
        <p:nvSpPr>
          <p:cNvPr id="3" name="Content Placeholder 2"/>
          <p:cNvSpPr>
            <a:spLocks noGrp="1"/>
          </p:cNvSpPr>
          <p:nvPr>
            <p:ph idx="1"/>
          </p:nvPr>
        </p:nvSpPr>
        <p:spPr>
          <a:xfrm>
            <a:off x="1097280" y="1845734"/>
            <a:ext cx="6449414" cy="4023360"/>
          </a:xfrm>
        </p:spPr>
        <p:txBody>
          <a:bodyPr/>
          <a:lstStyle/>
          <a:p>
            <a:pPr>
              <a:buFont typeface="Arial" panose="020B0604020202020204" pitchFamily="34" charset="0"/>
              <a:buChar char="•"/>
            </a:pPr>
            <a:r>
              <a:rPr lang="en-AU" sz="2400" dirty="0" smtClean="0"/>
              <a:t>Electronic Skin Tattoo</a:t>
            </a:r>
          </a:p>
          <a:p>
            <a:pPr>
              <a:buFont typeface="Arial" panose="020B0604020202020204" pitchFamily="34" charset="0"/>
              <a:buChar char="•"/>
            </a:pPr>
            <a:r>
              <a:rPr lang="en-AU" sz="2400" dirty="0" smtClean="0"/>
              <a:t>The intention is that the circuit is attached to the users throat</a:t>
            </a:r>
          </a:p>
          <a:p>
            <a:pPr>
              <a:buFont typeface="Arial" panose="020B0604020202020204" pitchFamily="34" charset="0"/>
              <a:buChar char="•"/>
            </a:pPr>
            <a:r>
              <a:rPr lang="en-AU" sz="2400" dirty="0" smtClean="0"/>
              <a:t>This </a:t>
            </a:r>
            <a:r>
              <a:rPr lang="en-AU" sz="2400" dirty="0"/>
              <a:t>system </a:t>
            </a:r>
            <a:r>
              <a:rPr lang="en-AU" sz="2400" dirty="0" smtClean="0"/>
              <a:t>provides </a:t>
            </a:r>
            <a:r>
              <a:rPr lang="en-AU" sz="2400" dirty="0"/>
              <a:t>easy voice input to a mobile communications </a:t>
            </a:r>
            <a:r>
              <a:rPr lang="en-AU" sz="2400" dirty="0" smtClean="0"/>
              <a:t>device</a:t>
            </a:r>
          </a:p>
          <a:p>
            <a:pPr>
              <a:buFont typeface="Arial" panose="020B0604020202020204" pitchFamily="34" charset="0"/>
              <a:buChar char="•"/>
            </a:pPr>
            <a:r>
              <a:rPr lang="en-AU" sz="2400" dirty="0" smtClean="0"/>
              <a:t>Circuit includes a microphone and wireless transmitter</a:t>
            </a:r>
          </a:p>
          <a:p>
            <a:pPr>
              <a:buFont typeface="Arial" panose="020B0604020202020204" pitchFamily="34" charset="0"/>
              <a:buChar char="•"/>
            </a:pPr>
            <a:r>
              <a:rPr lang="en-AU" sz="2400" dirty="0" smtClean="0"/>
              <a:t>Provides an improved signal to noise ratio when using phones</a:t>
            </a:r>
          </a:p>
          <a:p>
            <a:pPr>
              <a:buFont typeface="Arial" panose="020B0604020202020204" pitchFamily="34" charset="0"/>
              <a:buChar char="•"/>
            </a:pPr>
            <a:endParaRPr lang="en-AU" dirty="0"/>
          </a:p>
        </p:txBody>
      </p:sp>
      <p:pic>
        <p:nvPicPr>
          <p:cNvPr id="4" name="Picture 3" descr="Motorola-smartphone-neck-ta-300x0"/>
          <p:cNvPicPr/>
          <p:nvPr/>
        </p:nvPicPr>
        <p:blipFill>
          <a:blip r:embed="rId3">
            <a:extLst>
              <a:ext uri="{28A0092B-C50C-407E-A947-70E740481C1C}">
                <a14:useLocalDpi xmlns:a14="http://schemas.microsoft.com/office/drawing/2010/main" val="0"/>
              </a:ext>
            </a:extLst>
          </a:blip>
          <a:srcRect/>
          <a:stretch>
            <a:fillRect/>
          </a:stretch>
        </p:blipFill>
        <p:spPr bwMode="auto">
          <a:xfrm>
            <a:off x="8534400" y="2375124"/>
            <a:ext cx="2621280" cy="3063150"/>
          </a:xfrm>
          <a:prstGeom prst="rect">
            <a:avLst/>
          </a:prstGeom>
          <a:noFill/>
          <a:ln>
            <a:noFill/>
          </a:ln>
        </p:spPr>
      </p:pic>
      <p:sp>
        <p:nvSpPr>
          <p:cNvPr id="5" name="Footer Placeholder 4"/>
          <p:cNvSpPr>
            <a:spLocks noGrp="1"/>
          </p:cNvSpPr>
          <p:nvPr>
            <p:ph type="ftr" sz="quarter" idx="11"/>
          </p:nvPr>
        </p:nvSpPr>
        <p:spPr/>
        <p:txBody>
          <a:bodyPr/>
          <a:lstStyle/>
          <a:p>
            <a:r>
              <a:rPr lang="en-US" smtClean="0"/>
              <a:t>Edward Wall</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2559079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Advertising Based on Environmental Conditions </a:t>
            </a:r>
            <a:r>
              <a:rPr lang="en-AU" dirty="0" smtClean="0"/>
              <a:t>– 2008</a:t>
            </a:r>
            <a:endParaRPr lang="en-AU" dirty="0"/>
          </a:p>
        </p:txBody>
      </p:sp>
      <p:sp>
        <p:nvSpPr>
          <p:cNvPr id="3" name="Content Placeholder 2"/>
          <p:cNvSpPr>
            <a:spLocks noGrp="1"/>
          </p:cNvSpPr>
          <p:nvPr>
            <p:ph idx="1"/>
          </p:nvPr>
        </p:nvSpPr>
        <p:spPr>
          <a:xfrm>
            <a:off x="447674" y="1877805"/>
            <a:ext cx="6510905" cy="4023360"/>
          </a:xfrm>
        </p:spPr>
        <p:txBody>
          <a:bodyPr>
            <a:normAutofit lnSpcReduction="10000"/>
          </a:bodyPr>
          <a:lstStyle/>
          <a:p>
            <a:pPr marL="0" indent="0">
              <a:buNone/>
            </a:pPr>
            <a:r>
              <a:rPr lang="en-AU" dirty="0" smtClean="0"/>
              <a:t>This system will equip Mobile Devices with devices capable of measuring</a:t>
            </a:r>
          </a:p>
          <a:p>
            <a:pPr>
              <a:buFont typeface="Arial" panose="020B0604020202020204" pitchFamily="34" charset="0"/>
              <a:buChar char="•"/>
            </a:pPr>
            <a:r>
              <a:rPr lang="en-AU" dirty="0" smtClean="0"/>
              <a:t>Temperature</a:t>
            </a:r>
          </a:p>
          <a:p>
            <a:pPr>
              <a:buFont typeface="Arial" panose="020B0604020202020204" pitchFamily="34" charset="0"/>
              <a:buChar char="•"/>
            </a:pPr>
            <a:r>
              <a:rPr lang="en-AU" dirty="0" smtClean="0"/>
              <a:t>Humidity</a:t>
            </a:r>
          </a:p>
          <a:p>
            <a:pPr>
              <a:buFont typeface="Arial" panose="020B0604020202020204" pitchFamily="34" charset="0"/>
              <a:buChar char="•"/>
            </a:pPr>
            <a:r>
              <a:rPr lang="en-AU" dirty="0" smtClean="0"/>
              <a:t>Sound</a:t>
            </a:r>
          </a:p>
          <a:p>
            <a:pPr>
              <a:buFont typeface="Arial" panose="020B0604020202020204" pitchFamily="34" charset="0"/>
              <a:buChar char="•"/>
            </a:pPr>
            <a:r>
              <a:rPr lang="en-AU" dirty="0" smtClean="0"/>
              <a:t>Light</a:t>
            </a:r>
          </a:p>
          <a:p>
            <a:pPr>
              <a:buFont typeface="Arial" panose="020B0604020202020204" pitchFamily="34" charset="0"/>
              <a:buChar char="•"/>
            </a:pPr>
            <a:r>
              <a:rPr lang="en-AU" dirty="0" smtClean="0"/>
              <a:t>Chemical Composition of the air</a:t>
            </a:r>
          </a:p>
          <a:p>
            <a:pPr>
              <a:buFont typeface="Arial" panose="020B0604020202020204" pitchFamily="34" charset="0"/>
              <a:buChar char="•"/>
            </a:pPr>
            <a:endParaRPr lang="en-AU" dirty="0"/>
          </a:p>
          <a:p>
            <a:pPr marL="0" indent="0">
              <a:buNone/>
            </a:pPr>
            <a:r>
              <a:rPr lang="en-AU" dirty="0" smtClean="0"/>
              <a:t>A modification for advertising algorithms used during search terms will be modified based on aforementioned measurements.</a:t>
            </a:r>
          </a:p>
        </p:txBody>
      </p:sp>
      <p:pic>
        <p:nvPicPr>
          <p:cNvPr id="2052" name="Picture 4" descr="http://patentimages.storage.googleapis.com/US8138930B1/US08138930-20120320-D00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862953" y="905380"/>
            <a:ext cx="3352797" cy="516154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043275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AU" dirty="0" smtClean="0"/>
              <a:t>Software and FPGA parallels with Programmable Microfluidics</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1953734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is a Microfluidic</a:t>
            </a:r>
            <a:endParaRPr lang="en-AU" dirty="0"/>
          </a:p>
        </p:txBody>
      </p:sp>
      <p:sp>
        <p:nvSpPr>
          <p:cNvPr id="3" name="Content Placeholder 2"/>
          <p:cNvSpPr>
            <a:spLocks noGrp="1"/>
          </p:cNvSpPr>
          <p:nvPr>
            <p:ph idx="1"/>
          </p:nvPr>
        </p:nvSpPr>
        <p:spPr>
          <a:xfrm>
            <a:off x="407670" y="2262088"/>
            <a:ext cx="5650230" cy="3186212"/>
          </a:xfrm>
        </p:spPr>
        <p:txBody>
          <a:bodyPr>
            <a:normAutofit/>
          </a:bodyPr>
          <a:lstStyle/>
          <a:p>
            <a:r>
              <a:rPr lang="en-AU" sz="2400" dirty="0" smtClean="0"/>
              <a:t>Technology used by Biologists for mixing minute measures of concentrates. This goes from micrometre down to </a:t>
            </a:r>
            <a:r>
              <a:rPr lang="en-AU" sz="2400" dirty="0" err="1" smtClean="0"/>
              <a:t>picometer</a:t>
            </a:r>
            <a:r>
              <a:rPr lang="en-AU" sz="2400" smtClean="0"/>
              <a:t> </a:t>
            </a:r>
            <a:r>
              <a:rPr lang="en-AU" sz="2400" dirty="0" smtClean="0"/>
              <a:t>quantities.</a:t>
            </a:r>
          </a:p>
          <a:p>
            <a:r>
              <a:rPr lang="en-AU" sz="2400" dirty="0" smtClean="0"/>
              <a:t>A Microfluidic chip is a set of channels etched into a melded material. In general PDMS is used.</a:t>
            </a:r>
          </a:p>
          <a:p>
            <a:endParaRPr lang="en-AU" sz="2400" dirty="0" smtClean="0"/>
          </a:p>
        </p:txBody>
      </p:sp>
      <p:pic>
        <p:nvPicPr>
          <p:cNvPr id="4098" name="Picture 2" descr="http://groups.csail.mit.edu/cag/biostream/images/programmable-chi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022" y="0"/>
            <a:ext cx="3741208" cy="29929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labonline.com.au/uploads/Image/1003DOL%20GC%20chi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301" y="3060841"/>
            <a:ext cx="4044950" cy="3454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2662238" y="4540980"/>
            <a:ext cx="2852738" cy="1974973"/>
          </a:xfrm>
          <a:prstGeom prst="rect">
            <a:avLst/>
          </a:prstGeom>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365144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8600306" y="2686049"/>
            <a:ext cx="3591693" cy="2970309"/>
          </a:xfrm>
          <a:prstGeom prst="rect">
            <a:avLst/>
          </a:prstGeom>
        </p:spPr>
      </p:pic>
      <p:sp>
        <p:nvSpPr>
          <p:cNvPr id="4" name="Title 3"/>
          <p:cNvSpPr>
            <a:spLocks noGrp="1"/>
          </p:cNvSpPr>
          <p:nvPr>
            <p:ph type="title"/>
          </p:nvPr>
        </p:nvSpPr>
        <p:spPr>
          <a:xfrm>
            <a:off x="1097280" y="681312"/>
            <a:ext cx="10058400" cy="1037372"/>
          </a:xfrm>
        </p:spPr>
        <p:txBody>
          <a:bodyPr/>
          <a:lstStyle/>
          <a:p>
            <a:r>
              <a:rPr lang="en-AU" dirty="0" smtClean="0"/>
              <a:t>How is this related to electronics??</a:t>
            </a:r>
            <a:endParaRPr lang="en-AU" dirty="0"/>
          </a:p>
        </p:txBody>
      </p:sp>
      <p:sp>
        <p:nvSpPr>
          <p:cNvPr id="6" name="Content Placeholder 5"/>
          <p:cNvSpPr>
            <a:spLocks noGrp="1"/>
          </p:cNvSpPr>
          <p:nvPr>
            <p:ph idx="1"/>
          </p:nvPr>
        </p:nvSpPr>
        <p:spPr>
          <a:xfrm>
            <a:off x="228600" y="1809748"/>
            <a:ext cx="6457950" cy="4210051"/>
          </a:xfrm>
        </p:spPr>
        <p:txBody>
          <a:bodyPr/>
          <a:lstStyle/>
          <a:p>
            <a:r>
              <a:rPr lang="en-AU" dirty="0" smtClean="0"/>
              <a:t>Primitive Gates such as</a:t>
            </a:r>
          </a:p>
          <a:p>
            <a:endParaRPr lang="en-AU" dirty="0" smtClean="0"/>
          </a:p>
          <a:p>
            <a:r>
              <a:rPr lang="en-AU" dirty="0" smtClean="0"/>
              <a:t>Valve (flip flop like)</a:t>
            </a:r>
          </a:p>
          <a:p>
            <a:endParaRPr lang="en-AU" dirty="0"/>
          </a:p>
          <a:p>
            <a:endParaRPr lang="en-AU" dirty="0" smtClean="0"/>
          </a:p>
          <a:p>
            <a:r>
              <a:rPr lang="en-AU" dirty="0" smtClean="0"/>
              <a:t>Multiplexors</a:t>
            </a:r>
            <a:endParaRPr lang="en-AU" dirty="0"/>
          </a:p>
        </p:txBody>
      </p:sp>
      <p:pic>
        <p:nvPicPr>
          <p:cNvPr id="9" name="Picture 8"/>
          <p:cNvPicPr>
            <a:picLocks noChangeAspect="1"/>
          </p:cNvPicPr>
          <p:nvPr/>
        </p:nvPicPr>
        <p:blipFill>
          <a:blip r:embed="rId4"/>
          <a:stretch>
            <a:fillRect/>
          </a:stretch>
        </p:blipFill>
        <p:spPr>
          <a:xfrm>
            <a:off x="2922746" y="1853437"/>
            <a:ext cx="1271588" cy="1614399"/>
          </a:xfrm>
          <a:prstGeom prst="rect">
            <a:avLst/>
          </a:prstGeom>
        </p:spPr>
      </p:pic>
      <p:pic>
        <p:nvPicPr>
          <p:cNvPr id="10" name="Picture 9"/>
          <p:cNvPicPr>
            <a:picLocks noChangeAspect="1"/>
          </p:cNvPicPr>
          <p:nvPr/>
        </p:nvPicPr>
        <p:blipFill>
          <a:blip r:embed="rId5"/>
          <a:stretch>
            <a:fillRect/>
          </a:stretch>
        </p:blipFill>
        <p:spPr>
          <a:xfrm>
            <a:off x="1758315" y="3692500"/>
            <a:ext cx="3219450" cy="2508275"/>
          </a:xfrm>
          <a:prstGeom prst="rect">
            <a:avLst/>
          </a:prstGeom>
        </p:spPr>
      </p:pic>
      <p:pic>
        <p:nvPicPr>
          <p:cNvPr id="11" name="Picture 10"/>
          <p:cNvPicPr>
            <a:picLocks noChangeAspect="1"/>
          </p:cNvPicPr>
          <p:nvPr/>
        </p:nvPicPr>
        <p:blipFill>
          <a:blip r:embed="rId6"/>
          <a:stretch>
            <a:fillRect/>
          </a:stretch>
        </p:blipFill>
        <p:spPr>
          <a:xfrm>
            <a:off x="5334476" y="2171975"/>
            <a:ext cx="3300413" cy="1293483"/>
          </a:xfrm>
          <a:prstGeom prst="rect">
            <a:avLst/>
          </a:prstGeom>
        </p:spPr>
      </p:pic>
      <p:sp>
        <p:nvSpPr>
          <p:cNvPr id="12" name="TextBox 11"/>
          <p:cNvSpPr txBox="1"/>
          <p:nvPr/>
        </p:nvSpPr>
        <p:spPr>
          <a:xfrm>
            <a:off x="4377690" y="2566458"/>
            <a:ext cx="971550" cy="369332"/>
          </a:xfrm>
          <a:prstGeom prst="rect">
            <a:avLst/>
          </a:prstGeom>
          <a:noFill/>
        </p:spPr>
        <p:txBody>
          <a:bodyPr wrap="square" rtlCol="0">
            <a:spAutoFit/>
          </a:bodyPr>
          <a:lstStyle/>
          <a:p>
            <a:r>
              <a:rPr lang="en-AU" dirty="0" smtClean="0"/>
              <a:t>Latches</a:t>
            </a:r>
            <a:endParaRPr lang="en-AU" dirty="0"/>
          </a:p>
        </p:txBody>
      </p:sp>
      <p:pic>
        <p:nvPicPr>
          <p:cNvPr id="13" name="Picture 12"/>
          <p:cNvPicPr>
            <a:picLocks noChangeAspect="1"/>
          </p:cNvPicPr>
          <p:nvPr/>
        </p:nvPicPr>
        <p:blipFill>
          <a:blip r:embed="rId7"/>
          <a:stretch>
            <a:fillRect/>
          </a:stretch>
        </p:blipFill>
        <p:spPr>
          <a:xfrm>
            <a:off x="5001568" y="3556522"/>
            <a:ext cx="3822071" cy="2780229"/>
          </a:xfrm>
          <a:prstGeom prst="rect">
            <a:avLst/>
          </a:prstGeom>
        </p:spPr>
      </p:pic>
      <p:sp>
        <p:nvSpPr>
          <p:cNvPr id="2" name="Footer Placeholder 1"/>
          <p:cNvSpPr>
            <a:spLocks noGrp="1"/>
          </p:cNvSpPr>
          <p:nvPr>
            <p:ph type="ftr" sz="quarter" idx="11"/>
          </p:nvPr>
        </p:nvSpPr>
        <p:spPr/>
        <p:txBody>
          <a:bodyPr/>
          <a:lstStyle/>
          <a:p>
            <a:r>
              <a:rPr lang="en-US" smtClean="0"/>
              <a:t>Edward Wall</a:t>
            </a:r>
            <a:endParaRPr lang="en-US" dirty="0"/>
          </a:p>
        </p:txBody>
      </p:sp>
      <p:sp>
        <p:nvSpPr>
          <p:cNvPr id="3" name="Slide Number Placeholder 2"/>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2853257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Integrated Microfluidic Control Employing Programmable Tactile Actuators </a:t>
            </a:r>
            <a:r>
              <a:rPr lang="en-AU" dirty="0" smtClean="0"/>
              <a:t>– 2012</a:t>
            </a:r>
            <a:endParaRPr lang="en-AU" dirty="0"/>
          </a:p>
        </p:txBody>
      </p:sp>
      <p:sp>
        <p:nvSpPr>
          <p:cNvPr id="3" name="Content Placeholder 2"/>
          <p:cNvSpPr>
            <a:spLocks noGrp="1"/>
          </p:cNvSpPr>
          <p:nvPr>
            <p:ph idx="1"/>
          </p:nvPr>
        </p:nvSpPr>
        <p:spPr>
          <a:xfrm>
            <a:off x="1097279" y="2543174"/>
            <a:ext cx="6837045" cy="3533775"/>
          </a:xfrm>
        </p:spPr>
        <p:txBody>
          <a:bodyPr>
            <a:normAutofit/>
          </a:bodyPr>
          <a:lstStyle/>
          <a:p>
            <a:pPr>
              <a:buFont typeface="Arial" panose="020B0604020202020204" pitchFamily="34" charset="0"/>
              <a:buChar char="•"/>
            </a:pPr>
            <a:r>
              <a:rPr lang="en-AU" sz="2800" dirty="0" smtClean="0"/>
              <a:t>System uses a thin elastomeric membrane that can cover tracks</a:t>
            </a:r>
          </a:p>
          <a:p>
            <a:pPr>
              <a:buFont typeface="Arial" panose="020B0604020202020204" pitchFamily="34" charset="0"/>
              <a:buChar char="•"/>
            </a:pPr>
            <a:r>
              <a:rPr lang="en-AU" sz="2800" dirty="0" smtClean="0"/>
              <a:t>The system is activated by computer driven actuators external to the membrane.</a:t>
            </a:r>
          </a:p>
          <a:p>
            <a:pPr>
              <a:buFont typeface="Arial" panose="020B0604020202020204" pitchFamily="34" charset="0"/>
              <a:buChar char="•"/>
            </a:pPr>
            <a:r>
              <a:rPr lang="en-AU" sz="2800" dirty="0" smtClean="0"/>
              <a:t>Allows for discrete control over Microfluidics</a:t>
            </a:r>
            <a:endParaRPr lang="en-AU" sz="2800" dirty="0"/>
          </a:p>
        </p:txBody>
      </p:sp>
      <p:pic>
        <p:nvPicPr>
          <p:cNvPr id="5122" name="Picture 2" descr="http://patentimages.storage.googleapis.com/US8313941B2/US08313941-20121120-D00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756" y="1647461"/>
            <a:ext cx="3337404" cy="490222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3688207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Microfluidic Pumping Based on </a:t>
            </a:r>
            <a:r>
              <a:rPr lang="en-AU" dirty="0" err="1" smtClean="0"/>
              <a:t>Dielectrophoresis</a:t>
            </a:r>
            <a:r>
              <a:rPr lang="en-AU" dirty="0" smtClean="0"/>
              <a:t> </a:t>
            </a:r>
            <a:r>
              <a:rPr lang="en-AU" dirty="0" smtClean="0"/>
              <a:t>– 2013</a:t>
            </a:r>
            <a:endParaRPr lang="en-AU" dirty="0"/>
          </a:p>
        </p:txBody>
      </p:sp>
      <p:sp>
        <p:nvSpPr>
          <p:cNvPr id="3" name="Content Placeholder 2"/>
          <p:cNvSpPr>
            <a:spLocks noGrp="1"/>
          </p:cNvSpPr>
          <p:nvPr>
            <p:ph idx="1"/>
          </p:nvPr>
        </p:nvSpPr>
        <p:spPr>
          <a:xfrm>
            <a:off x="1097280" y="2457450"/>
            <a:ext cx="5410200" cy="3411644"/>
          </a:xfrm>
        </p:spPr>
        <p:txBody>
          <a:bodyPr>
            <a:normAutofit/>
          </a:bodyPr>
          <a:lstStyle/>
          <a:p>
            <a:pPr>
              <a:buFont typeface="Arial" panose="020B0604020202020204" pitchFamily="34" charset="0"/>
              <a:buChar char="•"/>
            </a:pPr>
            <a:r>
              <a:rPr lang="en-AU" sz="2400" dirty="0" smtClean="0"/>
              <a:t>Method for controlling and regulating flow</a:t>
            </a:r>
          </a:p>
          <a:p>
            <a:pPr>
              <a:buFont typeface="Arial" panose="020B0604020202020204" pitchFamily="34" charset="0"/>
              <a:buChar char="•"/>
            </a:pPr>
            <a:r>
              <a:rPr lang="en-AU" sz="2400" dirty="0" smtClean="0"/>
              <a:t>Generated using microelectrodes</a:t>
            </a:r>
          </a:p>
          <a:p>
            <a:pPr>
              <a:buFont typeface="Arial" panose="020B0604020202020204" pitchFamily="34" charset="0"/>
              <a:buChar char="•"/>
            </a:pPr>
            <a:r>
              <a:rPr lang="en-AU" sz="2400" dirty="0" smtClean="0"/>
              <a:t>The fluidic driving mechanisms due to particle-fluid and particle-particle interaction are numerically analysed allowing induced flow field to be calculated.</a:t>
            </a:r>
          </a:p>
        </p:txBody>
      </p:sp>
      <p:pic>
        <p:nvPicPr>
          <p:cNvPr id="6146" name="Picture 2" descr="http://patentimages.storage.googleapis.com/US8470151B2/US08470151-20130625-D000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480" y="2085880"/>
            <a:ext cx="5436255" cy="365670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19</a:t>
            </a:fld>
            <a:endParaRPr lang="en-US" dirty="0"/>
          </a:p>
        </p:txBody>
      </p:sp>
    </p:spTree>
    <p:extLst>
      <p:ext uri="{BB962C8B-B14F-4D97-AF65-F5344CB8AC3E}">
        <p14:creationId xmlns:p14="http://schemas.microsoft.com/office/powerpoint/2010/main" val="1816925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is a Patent?</a:t>
            </a:r>
            <a:endParaRPr lang="en-AU" dirty="0"/>
          </a:p>
        </p:txBody>
      </p:sp>
      <p:sp>
        <p:nvSpPr>
          <p:cNvPr id="3" name="Content Placeholder 2"/>
          <p:cNvSpPr>
            <a:spLocks noGrp="1"/>
          </p:cNvSpPr>
          <p:nvPr>
            <p:ph idx="1"/>
          </p:nvPr>
        </p:nvSpPr>
        <p:spPr>
          <a:xfrm>
            <a:off x="1097280" y="2203373"/>
            <a:ext cx="7473843" cy="3655116"/>
          </a:xfrm>
        </p:spPr>
        <p:txBody>
          <a:bodyPr/>
          <a:lstStyle/>
          <a:p>
            <a:pPr>
              <a:buFont typeface="Arial" panose="020B0604020202020204" pitchFamily="34" charset="0"/>
              <a:buChar char="•"/>
            </a:pPr>
            <a:r>
              <a:rPr lang="en-AU" dirty="0" smtClean="0"/>
              <a:t>A right granted for any device, substance, method or process that is new and inventive</a:t>
            </a:r>
          </a:p>
          <a:p>
            <a:pPr>
              <a:buFont typeface="Arial" panose="020B0604020202020204" pitchFamily="34" charset="0"/>
              <a:buChar char="•"/>
            </a:pPr>
            <a:r>
              <a:rPr lang="en-AU" dirty="0" smtClean="0"/>
              <a:t>It gives the owner the legally enforceable right to commercially exploit this invention</a:t>
            </a:r>
          </a:p>
          <a:p>
            <a:pPr>
              <a:buFont typeface="Arial" panose="020B0604020202020204" pitchFamily="34" charset="0"/>
              <a:buChar char="•"/>
            </a:pPr>
            <a:r>
              <a:rPr lang="en-AU" dirty="0" smtClean="0"/>
              <a:t>Requires the filing party to disclose the details of how an invention works</a:t>
            </a:r>
          </a:p>
          <a:p>
            <a:pPr>
              <a:buFont typeface="Arial" panose="020B0604020202020204" pitchFamily="34" charset="0"/>
              <a:buChar char="•"/>
            </a:pPr>
            <a:r>
              <a:rPr lang="en-AU" dirty="0" smtClean="0"/>
              <a:t>Interestingly items deemed to be non-useful inventions can not be patented. This quite specifically includes Perpetual Motion Machines</a:t>
            </a:r>
            <a:endParaRPr lang="en-AU" dirty="0"/>
          </a:p>
        </p:txBody>
      </p:sp>
      <p:pic>
        <p:nvPicPr>
          <p:cNvPr id="1030" name="Picture 6" descr="http://nationalunitygovernment.org/images/2012/letters-patent-s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439" y="4107909"/>
            <a:ext cx="1920928" cy="23370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everydaylht.com/wp-content/uploads/2010/05/PatentCartoon.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201" y="188834"/>
            <a:ext cx="3275405" cy="382130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1631770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Gate Level Chip Design</a:t>
            </a:r>
            <a:endParaRPr lang="en-AU" dirty="0"/>
          </a:p>
        </p:txBody>
      </p:sp>
      <p:pic>
        <p:nvPicPr>
          <p:cNvPr id="4" name="Picture 3"/>
          <p:cNvPicPr>
            <a:picLocks noChangeAspect="1"/>
          </p:cNvPicPr>
          <p:nvPr/>
        </p:nvPicPr>
        <p:blipFill>
          <a:blip r:embed="rId3"/>
          <a:stretch>
            <a:fillRect/>
          </a:stretch>
        </p:blipFill>
        <p:spPr>
          <a:xfrm>
            <a:off x="2890838" y="1913526"/>
            <a:ext cx="6091238" cy="4234861"/>
          </a:xfrm>
          <a:prstGeom prst="rect">
            <a:avLst/>
          </a:prstGeom>
        </p:spPr>
      </p:pic>
      <p:sp>
        <p:nvSpPr>
          <p:cNvPr id="3" name="Footer Placeholder 2"/>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148289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Programmable Microfluidic Systems and Related Methods </a:t>
            </a:r>
            <a:r>
              <a:rPr lang="en-AU" dirty="0" smtClean="0"/>
              <a:t>– 2013</a:t>
            </a:r>
            <a:endParaRPr lang="en-AU" dirty="0"/>
          </a:p>
        </p:txBody>
      </p:sp>
      <p:sp>
        <p:nvSpPr>
          <p:cNvPr id="3" name="Content Placeholder 2"/>
          <p:cNvSpPr>
            <a:spLocks noGrp="1"/>
          </p:cNvSpPr>
          <p:nvPr>
            <p:ph idx="1"/>
          </p:nvPr>
        </p:nvSpPr>
        <p:spPr>
          <a:xfrm>
            <a:off x="478155" y="2390774"/>
            <a:ext cx="4277996" cy="3478319"/>
          </a:xfrm>
        </p:spPr>
        <p:txBody>
          <a:bodyPr>
            <a:normAutofit/>
          </a:bodyPr>
          <a:lstStyle/>
          <a:p>
            <a:pPr marL="0" indent="0">
              <a:buNone/>
            </a:pPr>
            <a:r>
              <a:rPr lang="en-AU" sz="2400" dirty="0" smtClean="0"/>
              <a:t>A method that allows the translation from a programming language to a set of device specific requests.</a:t>
            </a:r>
          </a:p>
          <a:p>
            <a:pPr marL="0" indent="0">
              <a:buNone/>
            </a:pPr>
            <a:endParaRPr lang="en-AU" sz="2400" dirty="0" smtClean="0"/>
          </a:p>
          <a:p>
            <a:pPr marL="0" indent="0">
              <a:buNone/>
            </a:pPr>
            <a:r>
              <a:rPr lang="en-AU" sz="2400" dirty="0" smtClean="0"/>
              <a:t>Includes a contamination mitigation method and conflict list based around system timing.</a:t>
            </a:r>
          </a:p>
        </p:txBody>
      </p:sp>
      <p:pic>
        <p:nvPicPr>
          <p:cNvPr id="7170" name="Picture 2" descr="http://patentimages.storage.googleapis.com/US20130239082A1/US20130239082A1-20130912-D000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133308"/>
            <a:ext cx="4078604" cy="54280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atentimages.storage.googleapis.com/US20130239082A1/US20130239082A1-20130912-D000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151" y="2098150"/>
            <a:ext cx="3721099" cy="351852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936563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Resources</a:t>
            </a:r>
            <a:endParaRPr lang="en-AU" dirty="0"/>
          </a:p>
        </p:txBody>
      </p:sp>
      <p:sp>
        <p:nvSpPr>
          <p:cNvPr id="3" name="Content Placeholder 2"/>
          <p:cNvSpPr>
            <a:spLocks noGrp="1"/>
          </p:cNvSpPr>
          <p:nvPr>
            <p:ph idx="1"/>
          </p:nvPr>
        </p:nvSpPr>
        <p:spPr>
          <a:xfrm>
            <a:off x="1097280" y="1845734"/>
            <a:ext cx="5087620" cy="4023360"/>
          </a:xfrm>
        </p:spPr>
        <p:txBody>
          <a:bodyPr>
            <a:normAutofit fontScale="70000" lnSpcReduction="20000"/>
          </a:bodyPr>
          <a:lstStyle/>
          <a:p>
            <a:r>
              <a:rPr lang="en-AU" dirty="0"/>
              <a:t>http://www.ipaustralia.gov.au/get-the-right-ip/patents/about-patents/</a:t>
            </a:r>
          </a:p>
          <a:p>
            <a:r>
              <a:rPr lang="en-AU" dirty="0"/>
              <a:t>http://www.uspto.gov/inventors/patents.jsp</a:t>
            </a:r>
          </a:p>
          <a:p>
            <a:r>
              <a:rPr lang="en-AU" dirty="0"/>
              <a:t>http://appleinsider.com/articles/13/08/09/the-iphone-patent-wars-early-patent-skirmishes-of-apple-inc-in-pictures</a:t>
            </a:r>
          </a:p>
          <a:p>
            <a:r>
              <a:rPr lang="en-AU" dirty="0"/>
              <a:t>http://thekneeslider.com/polaris-patent-reveals-a-side-by-side-three-wheeler/</a:t>
            </a:r>
          </a:p>
          <a:p>
            <a:r>
              <a:rPr lang="en-AU" dirty="0"/>
              <a:t>http://ausdroid.net/2013/08/07/new-google-patent-shows-customisable-pattern-unlock-to-apps/</a:t>
            </a:r>
          </a:p>
          <a:p>
            <a:r>
              <a:rPr lang="en-AU" dirty="0"/>
              <a:t>http://www.google.com.au/patents/US8183997</a:t>
            </a:r>
          </a:p>
          <a:p>
            <a:r>
              <a:rPr lang="en-AU" dirty="0"/>
              <a:t>http://www.google.com/patents/USD487715#v=onepage&amp;q&amp;f=false</a:t>
            </a:r>
          </a:p>
          <a:p>
            <a:r>
              <a:rPr lang="en-AU" dirty="0"/>
              <a:t>http://totallyabsurd.com/alarmfork.htm </a:t>
            </a:r>
          </a:p>
          <a:p>
            <a:r>
              <a:rPr lang="en-AU" dirty="0"/>
              <a:t>http://www.dailymail.co.uk/sciencetech/article-2258324/The-60-smart-fork-monitor-eat--</a:t>
            </a:r>
            <a:r>
              <a:rPr lang="en-AU" dirty="0" smtClean="0"/>
              <a:t>sound-alarm-overdo-dessert.html</a:t>
            </a:r>
            <a:endParaRPr lang="en-AU" dirty="0"/>
          </a:p>
        </p:txBody>
      </p:sp>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22</a:t>
            </a:fld>
            <a:endParaRPr lang="en-US" dirty="0"/>
          </a:p>
        </p:txBody>
      </p:sp>
      <p:sp>
        <p:nvSpPr>
          <p:cNvPr id="6" name="Content Placeholder 2"/>
          <p:cNvSpPr txBox="1">
            <a:spLocks/>
          </p:cNvSpPr>
          <p:nvPr/>
        </p:nvSpPr>
        <p:spPr>
          <a:xfrm>
            <a:off x="6184900" y="1845734"/>
            <a:ext cx="5087620" cy="4023360"/>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dirty="0"/>
              <a:t>http://www.pcauthority.com.au/News/366583,microsoft-patents-smart-bra-design-really.aspx</a:t>
            </a:r>
          </a:p>
          <a:p>
            <a:r>
              <a:rPr lang="en-AU" dirty="0"/>
              <a:t>http://edition.cnn.com/2013/12/04/tech/innovation/microsoft-smart-bra/</a:t>
            </a:r>
          </a:p>
          <a:p>
            <a:r>
              <a:rPr lang="en-AU" dirty="0"/>
              <a:t>http://www.google.com/patents/US6796467</a:t>
            </a:r>
          </a:p>
          <a:p>
            <a:r>
              <a:rPr lang="en-AU" dirty="0"/>
              <a:t>http://www.google.com/patents/US8228315</a:t>
            </a:r>
          </a:p>
          <a:p>
            <a:r>
              <a:rPr lang="en-AU" dirty="0"/>
              <a:t>http://oneherald.com.au/google-patents-smart-contact-lens-system/</a:t>
            </a:r>
          </a:p>
          <a:p>
            <a:r>
              <a:rPr lang="en-AU" dirty="0"/>
              <a:t>http://www.google.com/patents/WO2013166377A1?cl=en</a:t>
            </a:r>
          </a:p>
          <a:p>
            <a:r>
              <a:rPr lang="en-AU" dirty="0"/>
              <a:t>http://www.google.com/patents/US8138930</a:t>
            </a:r>
          </a:p>
          <a:p>
            <a:r>
              <a:rPr lang="en-AU" dirty="0"/>
              <a:t>http://web.stanford.edu/class/ee380/Abstracts/071003-slides.pdf</a:t>
            </a:r>
          </a:p>
          <a:p>
            <a:r>
              <a:rPr lang="en-AU" dirty="0"/>
              <a:t>http://www.google.com/patents/WO2004081741A2?cl=en</a:t>
            </a:r>
          </a:p>
          <a:p>
            <a:r>
              <a:rPr lang="en-AU" dirty="0"/>
              <a:t>http://www.google.com.au/patents/US8470151</a:t>
            </a:r>
          </a:p>
          <a:p>
            <a:r>
              <a:rPr lang="en-AU" dirty="0"/>
              <a:t>http://www.google.com/patents/US20130239082</a:t>
            </a:r>
          </a:p>
        </p:txBody>
      </p:sp>
    </p:spTree>
    <p:extLst>
      <p:ext uri="{BB962C8B-B14F-4D97-AF65-F5344CB8AC3E}">
        <p14:creationId xmlns:p14="http://schemas.microsoft.com/office/powerpoint/2010/main" val="3019661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Items Patented in the Tech World</a:t>
            </a:r>
            <a:endParaRPr lang="en-AU" sz="5400" dirty="0"/>
          </a:p>
        </p:txBody>
      </p:sp>
      <p:sp>
        <p:nvSpPr>
          <p:cNvPr id="3" name="Content Placeholder 2"/>
          <p:cNvSpPr>
            <a:spLocks noGrp="1"/>
          </p:cNvSpPr>
          <p:nvPr>
            <p:ph idx="1"/>
          </p:nvPr>
        </p:nvSpPr>
        <p:spPr>
          <a:xfrm>
            <a:off x="367963" y="1867768"/>
            <a:ext cx="4165937" cy="2742332"/>
          </a:xfrm>
        </p:spPr>
        <p:txBody>
          <a:bodyPr/>
          <a:lstStyle/>
          <a:p>
            <a:r>
              <a:rPr lang="en-AU" dirty="0"/>
              <a:t>What can be patented</a:t>
            </a:r>
          </a:p>
          <a:p>
            <a:pPr marL="171450" indent="-171450">
              <a:buFont typeface="Arial" panose="020B0604020202020204" pitchFamily="34" charset="0"/>
              <a:buChar char="•"/>
            </a:pPr>
            <a:r>
              <a:rPr lang="en-AU" dirty="0"/>
              <a:t>Process</a:t>
            </a:r>
          </a:p>
          <a:p>
            <a:pPr marL="171450" indent="-171450">
              <a:buFont typeface="Arial" panose="020B0604020202020204" pitchFamily="34" charset="0"/>
              <a:buChar char="•"/>
            </a:pPr>
            <a:r>
              <a:rPr lang="en-AU" dirty="0"/>
              <a:t>Machine</a:t>
            </a:r>
          </a:p>
          <a:p>
            <a:pPr marL="171450" indent="-171450">
              <a:buFont typeface="Arial" panose="020B0604020202020204" pitchFamily="34" charset="0"/>
              <a:buChar char="•"/>
            </a:pPr>
            <a:r>
              <a:rPr lang="en-AU" dirty="0"/>
              <a:t>Article of Manufacture</a:t>
            </a:r>
          </a:p>
          <a:p>
            <a:pPr marL="171450" indent="-171450">
              <a:buFont typeface="Arial" panose="020B0604020202020204" pitchFamily="34" charset="0"/>
              <a:buChar char="•"/>
            </a:pPr>
            <a:r>
              <a:rPr lang="en-AU" dirty="0"/>
              <a:t>Composition of Matter</a:t>
            </a:r>
          </a:p>
          <a:p>
            <a:pPr marL="171450" indent="-171450">
              <a:buFont typeface="Arial" panose="020B0604020202020204" pitchFamily="34" charset="0"/>
              <a:buChar char="•"/>
            </a:pPr>
            <a:r>
              <a:rPr lang="en-AU" dirty="0"/>
              <a:t>Improvement of any of the </a:t>
            </a:r>
            <a:r>
              <a:rPr lang="en-AU" dirty="0" smtClean="0"/>
              <a:t>above</a:t>
            </a:r>
            <a:endParaRPr lang="en-AU" dirty="0"/>
          </a:p>
        </p:txBody>
      </p:sp>
      <p:pic>
        <p:nvPicPr>
          <p:cNvPr id="3074" name="Picture 2" descr="http://cdn1.appleinsider.com/patent-1301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4323" y="1898729"/>
            <a:ext cx="2727583" cy="24217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hekneeslider.com/images/2013/02/polaris-patent-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01" y="4352981"/>
            <a:ext cx="3054505" cy="24603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ausdroid.net/wp-content/uploads/2013/08/Google-Slide-to-Unlock-Pat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337" y="1898729"/>
            <a:ext cx="3419986" cy="229288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cdn.androidcommunity.com/wp-content/uploads/2012/05/glasses_patent_im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813" y="30468"/>
            <a:ext cx="2785187" cy="18147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intellogist.files.wordpress.com/2011/10/blog-09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225" y="4320493"/>
            <a:ext cx="2980367" cy="242403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2181303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Why do I care about Patents?</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2831131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Big Money Patents</a:t>
            </a:r>
            <a:endParaRPr lang="en-AU" dirty="0"/>
          </a:p>
        </p:txBody>
      </p:sp>
      <p:sp>
        <p:nvSpPr>
          <p:cNvPr id="3" name="Content Placeholder 2"/>
          <p:cNvSpPr>
            <a:spLocks noGrp="1"/>
          </p:cNvSpPr>
          <p:nvPr>
            <p:ph idx="1"/>
          </p:nvPr>
        </p:nvSpPr>
        <p:spPr>
          <a:xfrm>
            <a:off x="1097280" y="2451100"/>
            <a:ext cx="6370320" cy="3417994"/>
          </a:xfrm>
        </p:spPr>
        <p:txBody>
          <a:bodyPr>
            <a:normAutofit/>
          </a:bodyPr>
          <a:lstStyle/>
          <a:p>
            <a:pPr>
              <a:buFont typeface="Arial" panose="020B0604020202020204" pitchFamily="34" charset="0"/>
              <a:buChar char="•"/>
            </a:pPr>
            <a:r>
              <a:rPr lang="en-AU" sz="2400" dirty="0" smtClean="0"/>
              <a:t>Microsoft made $3.4 Billion in Android patents alone</a:t>
            </a:r>
          </a:p>
          <a:p>
            <a:pPr>
              <a:buFont typeface="Arial" panose="020B0604020202020204" pitchFamily="34" charset="0"/>
              <a:buChar char="•"/>
            </a:pPr>
            <a:r>
              <a:rPr lang="en-AU" sz="2400" dirty="0" smtClean="0"/>
              <a:t>Samsung had to pay $1 Billion</a:t>
            </a:r>
          </a:p>
          <a:p>
            <a:pPr>
              <a:buFont typeface="Arial" panose="020B0604020202020204" pitchFamily="34" charset="0"/>
              <a:buChar char="•"/>
            </a:pPr>
            <a:r>
              <a:rPr lang="en-AU" sz="2400" dirty="0" smtClean="0"/>
              <a:t>Motorola however has been actively fighting these claims. They have won most of the individual cases</a:t>
            </a:r>
            <a:endParaRPr lang="en-AU" sz="2400" dirty="0"/>
          </a:p>
        </p:txBody>
      </p:sp>
      <p:pic>
        <p:nvPicPr>
          <p:cNvPr id="2050" name="Picture 2" descr="14-10-01 Microsoft Android Patent Assertions - Results So F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3233603"/>
            <a:ext cx="4583773" cy="29868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aximumpc.com/files/android_microsoft_mone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2235" y="286602"/>
            <a:ext cx="3894834" cy="255819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2626919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Strange </a:t>
            </a:r>
            <a:r>
              <a:rPr lang="en-AU" dirty="0" smtClean="0"/>
              <a:t>Patents</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3175496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Alarm </a:t>
            </a:r>
            <a:r>
              <a:rPr lang="en-AU" dirty="0" smtClean="0"/>
              <a:t>Fork – A method for slower eating</a:t>
            </a:r>
            <a:endParaRPr lang="en-AU" dirty="0"/>
          </a:p>
        </p:txBody>
      </p:sp>
      <p:sp>
        <p:nvSpPr>
          <p:cNvPr id="3" name="Content Placeholder 2"/>
          <p:cNvSpPr>
            <a:spLocks noGrp="1"/>
          </p:cNvSpPr>
          <p:nvPr>
            <p:ph idx="1"/>
          </p:nvPr>
        </p:nvSpPr>
        <p:spPr>
          <a:xfrm>
            <a:off x="1097279" y="1845734"/>
            <a:ext cx="5732145" cy="4023360"/>
          </a:xfrm>
        </p:spPr>
        <p:txBody>
          <a:bodyPr>
            <a:normAutofit lnSpcReduction="10000"/>
          </a:bodyPr>
          <a:lstStyle/>
          <a:p>
            <a:pPr marL="0" indent="0">
              <a:buNone/>
            </a:pPr>
            <a:r>
              <a:rPr lang="en-AU" sz="2400" dirty="0" smtClean="0"/>
              <a:t>Conceived with the intention of combatting gluttony</a:t>
            </a:r>
          </a:p>
          <a:p>
            <a:pPr marL="457200" indent="-457200">
              <a:buFont typeface="+mj-lt"/>
              <a:buAutoNum type="arabicPeriod"/>
            </a:pPr>
            <a:r>
              <a:rPr lang="en-AU" sz="2400" dirty="0" smtClean="0"/>
              <a:t>Sensor is triggered when the user has a bite to eat</a:t>
            </a:r>
          </a:p>
          <a:p>
            <a:pPr marL="457200" indent="-457200">
              <a:buFont typeface="+mj-lt"/>
              <a:buAutoNum type="arabicPeriod"/>
            </a:pPr>
            <a:r>
              <a:rPr lang="en-AU" sz="2400" dirty="0" smtClean="0"/>
              <a:t>Light will remain red until a set time has passed</a:t>
            </a:r>
          </a:p>
          <a:p>
            <a:pPr marL="457200" indent="-457200">
              <a:buFont typeface="+mj-lt"/>
              <a:buAutoNum type="arabicPeriod"/>
            </a:pPr>
            <a:r>
              <a:rPr lang="en-AU" sz="2400" dirty="0" smtClean="0"/>
              <a:t>When the light turns green the user can again continue </a:t>
            </a:r>
            <a:r>
              <a:rPr lang="en-AU" sz="2400" dirty="0" smtClean="0"/>
              <a:t>eating</a:t>
            </a:r>
          </a:p>
          <a:p>
            <a:pPr marL="457200" indent="-457200">
              <a:buFont typeface="+mj-lt"/>
              <a:buAutoNum type="arabicPeriod"/>
            </a:pPr>
            <a:endParaRPr lang="en-AU" sz="2400" dirty="0"/>
          </a:p>
          <a:p>
            <a:pPr marL="0" indent="0">
              <a:buNone/>
            </a:pPr>
            <a:r>
              <a:rPr lang="en-AU" sz="2400" dirty="0" smtClean="0"/>
              <a:t>Patent #5421089 – 1995 </a:t>
            </a:r>
            <a:endParaRPr lang="en-AU" sz="2400" dirty="0" smtClean="0"/>
          </a:p>
        </p:txBody>
      </p:sp>
      <p:pic>
        <p:nvPicPr>
          <p:cNvPr id="3074" name="Picture 2" descr="Inventions &amp; Patents - Alarm Fork - Patently Absurd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1845734"/>
            <a:ext cx="5071757" cy="120967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e Hapilabs fork, which wirelessly transmits details of how quickly you eat to an app. Eat too quickly, and it vibrates and flash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6575" y="3163783"/>
            <a:ext cx="3171825" cy="33219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2304349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Microsoft Smart Bra</a:t>
            </a:r>
            <a:endParaRPr lang="en-AU" dirty="0"/>
          </a:p>
        </p:txBody>
      </p:sp>
      <p:sp>
        <p:nvSpPr>
          <p:cNvPr id="3" name="Content Placeholder 2"/>
          <p:cNvSpPr>
            <a:spLocks noGrp="1"/>
          </p:cNvSpPr>
          <p:nvPr>
            <p:ph idx="1"/>
          </p:nvPr>
        </p:nvSpPr>
        <p:spPr>
          <a:xfrm>
            <a:off x="1097280" y="2413000"/>
            <a:ext cx="4960620" cy="3456094"/>
          </a:xfrm>
        </p:spPr>
        <p:txBody>
          <a:bodyPr>
            <a:normAutofit/>
          </a:bodyPr>
          <a:lstStyle/>
          <a:p>
            <a:pPr>
              <a:buFont typeface="Arial" panose="020B0604020202020204" pitchFamily="34" charset="0"/>
              <a:buChar char="•"/>
            </a:pPr>
            <a:r>
              <a:rPr lang="en-AU" sz="2400" dirty="0" smtClean="0"/>
              <a:t>Similar to the last product this item is intended to help combat overeating.</a:t>
            </a:r>
          </a:p>
          <a:p>
            <a:pPr>
              <a:buFont typeface="Arial" panose="020B0604020202020204" pitchFamily="34" charset="0"/>
              <a:buChar char="•"/>
            </a:pPr>
            <a:r>
              <a:rPr lang="en-AU" sz="2400" dirty="0" smtClean="0"/>
              <a:t>Measures heart rate and skin activity</a:t>
            </a:r>
          </a:p>
          <a:p>
            <a:pPr>
              <a:buFont typeface="Arial" panose="020B0604020202020204" pitchFamily="34" charset="0"/>
              <a:buChar char="•"/>
            </a:pPr>
            <a:r>
              <a:rPr lang="en-AU" sz="2400" dirty="0" smtClean="0"/>
              <a:t>The analysis is transmitted to a phone app</a:t>
            </a:r>
          </a:p>
          <a:p>
            <a:pPr>
              <a:buFont typeface="Arial" panose="020B0604020202020204" pitchFamily="34" charset="0"/>
              <a:buChar char="•"/>
            </a:pPr>
            <a:r>
              <a:rPr lang="en-AU" sz="2400" dirty="0" smtClean="0"/>
              <a:t>Helps user determine when they are comfort eating</a:t>
            </a:r>
            <a:endParaRPr lang="en-AU" sz="2400" dirty="0"/>
          </a:p>
        </p:txBody>
      </p:sp>
      <p:pic>
        <p:nvPicPr>
          <p:cNvPr id="6146" name="Picture 2" descr="http://i2.cdn.turner.com/cnn/dam/assets/131204110654-microsoft-smart-bra-story-t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392" y="2544897"/>
            <a:ext cx="5067995" cy="285074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587044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Device for the quick and easy use of a small size cellular telephone – 2004</a:t>
            </a:r>
            <a:endParaRPr lang="en-AU" dirty="0"/>
          </a:p>
        </p:txBody>
      </p:sp>
      <p:sp>
        <p:nvSpPr>
          <p:cNvPr id="3" name="Content Placeholder 2"/>
          <p:cNvSpPr>
            <a:spLocks noGrp="1"/>
          </p:cNvSpPr>
          <p:nvPr>
            <p:ph idx="1"/>
          </p:nvPr>
        </p:nvSpPr>
        <p:spPr>
          <a:xfrm>
            <a:off x="1097280" y="2247900"/>
            <a:ext cx="5811520" cy="3621194"/>
          </a:xfrm>
        </p:spPr>
        <p:txBody>
          <a:bodyPr>
            <a:normAutofit/>
          </a:bodyPr>
          <a:lstStyle/>
          <a:p>
            <a:pPr>
              <a:buFont typeface="Arial" panose="020B0604020202020204" pitchFamily="34" charset="0"/>
              <a:buChar char="•"/>
            </a:pPr>
            <a:r>
              <a:rPr lang="en-AU" sz="2400" dirty="0" smtClean="0"/>
              <a:t>A device for quick and easy access to ones Mobile</a:t>
            </a:r>
          </a:p>
          <a:p>
            <a:pPr>
              <a:buFont typeface="Arial" panose="020B0604020202020204" pitchFamily="34" charset="0"/>
              <a:buChar char="•"/>
            </a:pPr>
            <a:r>
              <a:rPr lang="en-AU" sz="2400" dirty="0" smtClean="0"/>
              <a:t>Phone kept on a Telescopic Slide attached to the wrist</a:t>
            </a:r>
          </a:p>
          <a:p>
            <a:pPr>
              <a:buFont typeface="Arial" panose="020B0604020202020204" pitchFamily="34" charset="0"/>
              <a:buChar char="•"/>
            </a:pPr>
            <a:r>
              <a:rPr lang="en-AU" sz="2400" dirty="0" smtClean="0"/>
              <a:t>Allows the user to easily notice vibrations cause by receiving messages and quickly react.</a:t>
            </a:r>
            <a:endParaRPr lang="en-AU" sz="2400" dirty="0"/>
          </a:p>
        </p:txBody>
      </p:sp>
      <p:pic>
        <p:nvPicPr>
          <p:cNvPr id="4098" name="Picture 2" descr="http://www.popularmechanics.com/cm/popularmechanics/images/dZ/rid_patents_03_0810-l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146" y="2427843"/>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Edward Wall</a:t>
            </a: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156045121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944</TotalTime>
  <Words>2155</Words>
  <Application>Microsoft Office PowerPoint</Application>
  <PresentationFormat>Widescreen</PresentationFormat>
  <Paragraphs>297</Paragraphs>
  <Slides>22</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Retrospect</vt:lpstr>
      <vt:lpstr>Weirdest/Interesting Patents in Electronics</vt:lpstr>
      <vt:lpstr>What is a Patent?</vt:lpstr>
      <vt:lpstr>Items Patented in the Tech World</vt:lpstr>
      <vt:lpstr>Why do I care about Patents?</vt:lpstr>
      <vt:lpstr>Big Money Patents</vt:lpstr>
      <vt:lpstr>Strange Patents</vt:lpstr>
      <vt:lpstr>Alarm Fork – A method for slower eating</vt:lpstr>
      <vt:lpstr>Microsoft Smart Bra</vt:lpstr>
      <vt:lpstr>Device for the quick and easy use of a small size cellular telephone – 2004</vt:lpstr>
      <vt:lpstr>Communications and Portable Electronics</vt:lpstr>
      <vt:lpstr>Methods and Systems for a Virtual Input Device – 2013</vt:lpstr>
      <vt:lpstr>Rumoured Google Glass like Contacts</vt:lpstr>
      <vt:lpstr>Coupling an Electronic Skin Tattoo to a Mobile Communication Device – 2012</vt:lpstr>
      <vt:lpstr>Advertising Based on Environmental Conditions – 2008</vt:lpstr>
      <vt:lpstr>Software and FPGA parallels with Programmable Microfluidics</vt:lpstr>
      <vt:lpstr>What is a Microfluidic</vt:lpstr>
      <vt:lpstr>How is this related to electronics??</vt:lpstr>
      <vt:lpstr>Integrated Microfluidic Control Employing Programmable Tactile Actuators – 2012</vt:lpstr>
      <vt:lpstr>Microfluidic Pumping Based on Dielectrophoresis – 2013</vt:lpstr>
      <vt:lpstr>Gate Level Chip Design</vt:lpstr>
      <vt:lpstr>Programmable Microfluidic Systems and Related Methods – 2013</vt:lpstr>
      <vt:lpstr>Resources</vt:lpstr>
    </vt:vector>
  </TitlesOfParts>
  <Company>Grizli777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Weirdest Patents in Electronics</dc:title>
  <dc:creator>Edward Wall</dc:creator>
  <cp:lastModifiedBy>Edward Wall</cp:lastModifiedBy>
  <cp:revision>177</cp:revision>
  <dcterms:created xsi:type="dcterms:W3CDTF">2014-10-03T04:39:52Z</dcterms:created>
  <dcterms:modified xsi:type="dcterms:W3CDTF">2014-10-06T10:39:03Z</dcterms:modified>
</cp:coreProperties>
</file>